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9" r:id="rId1"/>
    <p:sldMasterId id="2147483910" r:id="rId2"/>
  </p:sldMasterIdLst>
  <p:notesMasterIdLst>
    <p:notesMasterId r:id="rId24"/>
  </p:notesMasterIdLst>
  <p:handoutMasterIdLst>
    <p:handoutMasterId r:id="rId25"/>
  </p:handoutMasterIdLst>
  <p:sldIdLst>
    <p:sldId id="256" r:id="rId3"/>
    <p:sldId id="283" r:id="rId4"/>
    <p:sldId id="286" r:id="rId5"/>
    <p:sldId id="314" r:id="rId6"/>
    <p:sldId id="258" r:id="rId7"/>
    <p:sldId id="306" r:id="rId8"/>
    <p:sldId id="307" r:id="rId9"/>
    <p:sldId id="308" r:id="rId10"/>
    <p:sldId id="309" r:id="rId11"/>
    <p:sldId id="311" r:id="rId12"/>
    <p:sldId id="310" r:id="rId13"/>
    <p:sldId id="313" r:id="rId14"/>
    <p:sldId id="317" r:id="rId15"/>
    <p:sldId id="324" r:id="rId16"/>
    <p:sldId id="315" r:id="rId17"/>
    <p:sldId id="316" r:id="rId18"/>
    <p:sldId id="319" r:id="rId19"/>
    <p:sldId id="321" r:id="rId20"/>
    <p:sldId id="323" r:id="rId21"/>
    <p:sldId id="326" r:id="rId22"/>
    <p:sldId id="325" r:id="rId23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C947"/>
    <a:srgbClr val="ACD7C9"/>
    <a:srgbClr val="2C213E"/>
    <a:srgbClr val="045C64"/>
    <a:srgbClr val="193537"/>
    <a:srgbClr val="192736"/>
    <a:srgbClr val="1935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87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3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99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7B0AB0B-397C-384A-80F3-24D7E6683B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5FB158-5D5F-B441-8087-2A446C241B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9AD04-1A41-444B-B0A2-9229EA1CDE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98015E-433B-7744-8451-0A14B9989325}" type="slidenum">
              <a:rPr lang="en-SE" smtClean="0"/>
              <a:t>‹#›</a:t>
            </a:fld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BD7CB2-029F-0E4C-9C18-5EBFA0C7996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D4F295-D1F4-D54B-BA69-832D96C6432A}" type="datetimeFigureOut">
              <a:rPr lang="en-SE" smtClean="0"/>
              <a:t>2/23/21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3001497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C88F62-802F-2448-8EA8-1562273BBAF4}" type="datetimeFigureOut">
              <a:rPr lang="en-SE" smtClean="0"/>
              <a:t>2/23/21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3BA1A2-6287-9245-9FC9-020813467484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40647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BA1A2-6287-9245-9FC9-020813467484}" type="slidenum">
              <a:rPr lang="en-SE" smtClean="0"/>
              <a:t>1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011011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with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D4A6-89B8-F849-8A45-BBD23FEAA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4757"/>
            <a:ext cx="9144000" cy="2255205"/>
          </a:xfrm>
        </p:spPr>
        <p:txBody>
          <a:bodyPr anchor="b"/>
          <a:lstStyle>
            <a:lvl1pPr algn="l">
              <a:defRPr sz="60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3E71B-F89D-144C-9672-57D41B4B0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2/23/21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0" name="Picture 9" descr="A picture containing food&#10;&#10;Description automatically generated">
            <a:extLst>
              <a:ext uri="{FF2B5EF4-FFF2-40B4-BE49-F238E27FC236}">
                <a16:creationId xmlns:a16="http://schemas.microsoft.com/office/drawing/2014/main" id="{3D7F189E-74DF-0044-98E4-2B1D3416A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95767" y="486408"/>
            <a:ext cx="3058033" cy="76835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C37F2DF-D238-5049-8B55-FA9A7B2196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56857A-2270-6B42-AD4F-835AC33C4EB9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714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no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801"/>
            <a:ext cx="10515600" cy="4690162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2/23/21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A62D3F-A39F-6E47-97F2-2386939A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25" name="Picture 24" descr="A picture containing light&#10;&#10;Description automatically generated">
            <a:extLst>
              <a:ext uri="{FF2B5EF4-FFF2-40B4-BE49-F238E27FC236}">
                <a16:creationId xmlns:a16="http://schemas.microsoft.com/office/drawing/2014/main" id="{9C7AD4F0-3B83-734C-A210-0EF6423598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347D2B-A57F-964B-B32F-1405615FCCE5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65C0FD3-F4C0-4648-A0DD-5CA80BCAE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571" t="18517" r="7882" b="18421"/>
          <a:stretch/>
        </p:blipFill>
        <p:spPr>
          <a:xfrm>
            <a:off x="128338" y="365125"/>
            <a:ext cx="1664368" cy="91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84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5B23-0836-A24B-A499-D46DD2A82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86802"/>
            <a:ext cx="5181600" cy="4690162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61B6F-7EA9-644D-9EE7-D689D3C4D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86802"/>
            <a:ext cx="5181600" cy="46901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2/23/21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6E1995-9EF8-6B43-824E-C101AA05E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1180D43F-1645-D74C-BC68-E70E910CF8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88A04A-B7D7-4445-A7F6-567F660D28AE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491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1DA74-6559-A246-BF14-34A29F0B6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96064"/>
            <a:ext cx="5157787" cy="508199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023958-DDF9-F648-95C8-3A2F7D3B4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13113"/>
            <a:ext cx="5157787" cy="3976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3F83A3-3657-2445-9DE5-C7C88B534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96064"/>
            <a:ext cx="5183188" cy="508199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4ADB9F-3592-FF47-868F-84CEBA721E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13113"/>
            <a:ext cx="5183188" cy="3976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83C99C-A608-864A-A074-2F1CD9971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2/23/21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A65F0D-CB50-DB4C-B643-8BBDBDC6E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F3F6E3-DEE5-D64E-844E-EA92DBE41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B6406C0-0623-CF40-9192-9ECCC4C76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60E44778-6BC3-9E44-9901-27C147E139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7F76E0-270B-7241-AE1D-1277BA6E99FC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0823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2/23/21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3154B94-A779-F845-A04B-B2B93C2FB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7" name="Picture 16" descr="A picture containing light&#10;&#10;Description automatically generated">
            <a:extLst>
              <a:ext uri="{FF2B5EF4-FFF2-40B4-BE49-F238E27FC236}">
                <a16:creationId xmlns:a16="http://schemas.microsoft.com/office/drawing/2014/main" id="{E6702E27-792C-0646-A67C-3083FC9C1A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54C66CF-7EDF-D54E-8975-3C0CEC7C4EFB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A6FCF67-E19C-DE4A-8BE9-AFBEBE84A1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0261"/>
            <a:ext cx="3145016" cy="458670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D256E59-D378-3C45-BC58-2A73BF0E951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95800" y="1587086"/>
            <a:ext cx="3145016" cy="458670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B56A95A0-DD9A-7D4C-AA83-A6974F5C1D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53400" y="1587086"/>
            <a:ext cx="3148595" cy="4586702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01410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5B23-0836-A24B-A499-D46DD2A82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0571" y="1709532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2/23/21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DBB1F04-323A-EA44-B952-411BF487179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2291" y="1706357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B0D00D4-87E8-FC49-A11E-1674C0199F5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4011" y="1706357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ECF73C-BE15-1247-8BA1-8B58EB44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8CFB8FDF-EDD9-EE4C-8628-6830083D86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91F3DA-5824-D04E-A2A6-D27051964362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139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2/23/21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ECF73C-BE15-1247-8BA1-8B58EB44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8CFB8FDF-EDD9-EE4C-8628-6830083D86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91F3DA-5824-D04E-A2A6-D27051964362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356174EE-E1FC-1549-92D3-27228F8A6EC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59398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447581F5-E5A1-9941-9B80-304E1C8A22B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9398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A784B64-64BD-BA48-B359-7D4A03877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140" y="3486702"/>
            <a:ext cx="3090307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E81B823-48D0-B040-9982-F46A26004A93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848139" y="5930290"/>
            <a:ext cx="3090307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F6033C9C-07C1-3947-BB55-9F23F6448C4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567073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82386599-CCDD-E642-A696-F4D5532A56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67073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B61E2E21-BE07-564D-9F0D-C5463C6B6CDF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4555816" y="3486702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0AA0173-F413-9245-8A54-18821E00AFC4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4555815" y="5930290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A7F7E436-ADED-E24B-8DBE-441C72DFD28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63491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9" name="Picture Placeholder 13">
            <a:extLst>
              <a:ext uri="{FF2B5EF4-FFF2-40B4-BE49-F238E27FC236}">
                <a16:creationId xmlns:a16="http://schemas.microsoft.com/office/drawing/2014/main" id="{1B3C5658-CAF7-224D-A319-1FF6AC8FD86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263491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F14060D-6306-6148-9507-2F40EF4F8019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8263492" y="3509517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73469DD7-B1A0-6248-A00B-B7F73CB98EEC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8263491" y="5953105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9066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DCA0F-AE71-0F44-9687-1C76391B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2/23/21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794B-E4C2-F548-9DC8-6DA8D955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4EF22-443C-0943-9BE4-46B9E671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64C5191F-EB5B-1C44-B84B-B2F3AFC4D1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1390964C-B744-9A45-A187-7409C43502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552093"/>
            <a:ext cx="7772775" cy="4420913"/>
          </a:xfrm>
          <a:solidFill>
            <a:schemeClr val="accent5"/>
          </a:solidFill>
        </p:spPr>
        <p:txBody>
          <a:bodyPr/>
          <a:lstStyle/>
          <a:p>
            <a:endParaRPr lang="en-S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CDF90BE-5CE7-AB49-951D-ACC0D6CF1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EAD0059-D5DA-584C-B1E3-3C64F3735564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946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DCA0F-AE71-0F44-9687-1C76391B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2/23/21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794B-E4C2-F548-9DC8-6DA8D955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4EF22-443C-0943-9BE4-46B9E671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64C5191F-EB5B-1C44-B84B-B2F3AFC4D1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45AE5EBC-233F-D545-830B-F2A20FC31F60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838200" y="1565345"/>
            <a:ext cx="7772400" cy="4420913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04E7E3-7114-E84E-B8AE-18E000EB0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332019-365F-E042-B5D7-175C9167CE36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5611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BD42F-83EF-3841-8EA4-27AA5DF5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2/23/21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9E445-FFCE-824B-91C8-078F5DD7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767EA-1C3A-354F-B983-F9CDC1BA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5B33360A-A874-F446-9FC4-40921D7CCA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490B878-6ECA-EE4F-9B5C-354F90AB037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4236714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BD42F-83EF-3841-8EA4-27AA5DF5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2/23/21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9E445-FFCE-824B-91C8-078F5DD7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767EA-1C3A-354F-B983-F9CDC1BA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5B33360A-A874-F446-9FC4-40921D7CCA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805D0F14-08B0-2246-9094-3BAFC7C93BEC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45553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without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D4A6-89B8-F849-8A45-BBD23FEAA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69833"/>
            <a:ext cx="9144000" cy="2240129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3E71B-F89D-144C-9672-57D41B4B0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2/23/21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345DF36-AF89-E948-AD71-90A926D69F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4EE3D4-6DB5-104B-856B-9E6A551B45BA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2490D69-0FEB-734F-B53A-9D402A93BB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571" t="18517" r="7882" b="18421"/>
          <a:stretch/>
        </p:blipFill>
        <p:spPr>
          <a:xfrm>
            <a:off x="10234864" y="359222"/>
            <a:ext cx="1664368" cy="91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535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2/23/21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83D36E5-D324-7643-8C5F-81F84C8CF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455"/>
            <a:ext cx="10515600" cy="455650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1A624C-EAFE-AB41-BE6A-6CA890D880EA}"/>
              </a:ext>
            </a:extLst>
          </p:cNvPr>
          <p:cNvCxnSpPr>
            <a:cxnSpLocks/>
          </p:cNvCxnSpPr>
          <p:nvPr userDrawn="1"/>
        </p:nvCxnSpPr>
        <p:spPr>
          <a:xfrm>
            <a:off x="778710" y="1395378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food&#10;&#10;Description automatically generated">
            <a:extLst>
              <a:ext uri="{FF2B5EF4-FFF2-40B4-BE49-F238E27FC236}">
                <a16:creationId xmlns:a16="http://schemas.microsoft.com/office/drawing/2014/main" id="{9D321763-2196-5949-A4C4-5C6095E838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95767" y="486408"/>
            <a:ext cx="3058033" cy="76835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0C5AE585-8785-0240-9577-627154EBD3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F62C54-D600-CB4A-A78F-B235D2C97A20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88A55A0-8423-574B-A90C-2F7179F9F6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571" t="18517" r="7882" b="18421"/>
          <a:stretch/>
        </p:blipFill>
        <p:spPr>
          <a:xfrm>
            <a:off x="7026441" y="521437"/>
            <a:ext cx="1391653" cy="76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1346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10515" y="207284"/>
            <a:ext cx="11391815" cy="635149"/>
          </a:xfrm>
        </p:spPr>
        <p:txBody>
          <a:bodyPr/>
          <a:lstStyle/>
          <a:p>
            <a:r>
              <a:rPr lang="sv-SE" dirty="0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C639E-0CBF-9D4F-A0BA-59D31147FEB2}" type="datetime1">
              <a:rPr lang="sv-SE" smtClean="0"/>
              <a:pPr/>
              <a:t>2021-02-24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086352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with our host uni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D4A6-89B8-F849-8A45-BBD23FEAA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4757"/>
            <a:ext cx="9144000" cy="2255205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3E71B-F89D-144C-9672-57D41B4B0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2/23/21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0" name="Picture 9" descr="A picture containing food&#10;&#10;Description automatically generated">
            <a:extLst>
              <a:ext uri="{FF2B5EF4-FFF2-40B4-BE49-F238E27FC236}">
                <a16:creationId xmlns:a16="http://schemas.microsoft.com/office/drawing/2014/main" id="{3D7F189E-74DF-0044-98E4-2B1D3416A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95767" y="486408"/>
            <a:ext cx="3058033" cy="76835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C37F2DF-D238-5049-8B55-FA9A7B2196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56857A-2270-6B42-AD4F-835AC33C4EB9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42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without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D4A6-89B8-F849-8A45-BBD23FEAA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69833"/>
            <a:ext cx="9144000" cy="2240129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3E71B-F89D-144C-9672-57D41B4B0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2/23/21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345DF36-AF89-E948-AD71-90A926D69F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4EE3D4-6DB5-104B-856B-9E6A551B45BA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0349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2/23/21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324D99D-A094-9649-9FB0-647735FA0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61" y="1663451"/>
            <a:ext cx="10515600" cy="871406"/>
          </a:xfrm>
        </p:spPr>
        <p:txBody>
          <a:bodyPr anchor="b">
            <a:noAutofit/>
          </a:bodyPr>
          <a:lstStyle>
            <a:lvl1pPr>
              <a:defRPr sz="38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E8C6B50-29EA-4449-A6C2-CA30C0C841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8259" y="2583004"/>
            <a:ext cx="10515599" cy="495859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BF63D60F-BC96-D84E-825E-C6134CF11E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14B5A8-E62F-574F-884F-874DB9B599E5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AE9FB31-8022-1C40-B2EF-4622E53CBF65}"/>
              </a:ext>
            </a:extLst>
          </p:cNvPr>
          <p:cNvCxnSpPr>
            <a:cxnSpLocks/>
          </p:cNvCxnSpPr>
          <p:nvPr userDrawn="1"/>
        </p:nvCxnSpPr>
        <p:spPr>
          <a:xfrm>
            <a:off x="778710" y="1476403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611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264C9-BF76-3243-ADDB-8F927511E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F1F8A0-9F84-094A-ADD3-F4071F7FB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30D03-AB96-6741-A3CA-A0A20D76A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2/23/21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58649-DA59-6249-9659-830BFAE36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5200F-1927-4F46-BE30-9DD64BF6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1D9563F-6D6E-8748-BE72-B09B5B4D13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1391E7-28F3-DC4F-95FB-31038B3C7FF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99533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37EE6-FCB6-694E-84DA-F54906F1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588" y="1195253"/>
            <a:ext cx="5256212" cy="9173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CCE356-D3BC-754A-9BBF-EB1FA1E8A8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5224041" cy="6857999"/>
          </a:xfrm>
          <a:solidFill>
            <a:schemeClr val="accent6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E4F5B-A5C9-B445-B368-AF0DCCAD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7588" y="2226365"/>
            <a:ext cx="5256212" cy="3774054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64CA9-DE93-B94D-B824-447646F7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2/23/21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FEAF6-5572-0A46-A591-9EDD41FB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CED87-7921-3A4D-8D4F-B7AD5E1B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0E2BC420-789F-F54A-8515-6E173CEBC8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752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ith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37EE6-FCB6-694E-84DA-F54906F1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588" y="1195253"/>
            <a:ext cx="5256212" cy="9173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E4F5B-A5C9-B445-B368-AF0DCCAD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7588" y="2226365"/>
            <a:ext cx="5256212" cy="3774054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64CA9-DE93-B94D-B824-447646F7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2/23/21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FEAF6-5572-0A46-A591-9EDD41FB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CED87-7921-3A4D-8D4F-B7AD5E1B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0E2BC420-789F-F54A-8515-6E173CEBC8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BDC27D-A336-6E4B-B112-3D8F93FE7981}"/>
              </a:ext>
            </a:extLst>
          </p:cNvPr>
          <p:cNvSpPr/>
          <p:nvPr userDrawn="1"/>
        </p:nvSpPr>
        <p:spPr>
          <a:xfrm>
            <a:off x="1" y="0"/>
            <a:ext cx="5256212" cy="685799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860396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263"/>
            <a:ext cx="3803247" cy="4586700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2/23/21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9FD3AA2-93FA-F743-888D-46EEB850814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9792" y="1590262"/>
            <a:ext cx="6504008" cy="4586699"/>
          </a:xfrm>
          <a:solidFill>
            <a:schemeClr val="accent6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8F7C742-0744-6340-A5AF-1B561DC7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5DFC2C-5E80-5A4E-A949-486D194F6493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light&#10;&#10;Description automatically generated">
            <a:extLst>
              <a:ext uri="{FF2B5EF4-FFF2-40B4-BE49-F238E27FC236}">
                <a16:creationId xmlns:a16="http://schemas.microsoft.com/office/drawing/2014/main" id="{3B9C1071-3AF0-E144-9976-26F383021B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458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picture_no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263"/>
            <a:ext cx="3803247" cy="4586700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2/23/21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9FD3AA2-93FA-F743-888D-46EEB850814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9792" y="1590262"/>
            <a:ext cx="6504008" cy="4586699"/>
          </a:xfrm>
          <a:solidFill>
            <a:schemeClr val="accent6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8F7C742-0744-6340-A5AF-1B561DC7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5DFC2C-5E80-5A4E-A949-486D194F6493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light&#10;&#10;Description automatically generated">
            <a:extLst>
              <a:ext uri="{FF2B5EF4-FFF2-40B4-BE49-F238E27FC236}">
                <a16:creationId xmlns:a16="http://schemas.microsoft.com/office/drawing/2014/main" id="{3B9C1071-3AF0-E144-9976-26F383021B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01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2/23/21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324D99D-A094-9649-9FB0-647735FA0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61" y="1663451"/>
            <a:ext cx="10515600" cy="871406"/>
          </a:xfrm>
        </p:spPr>
        <p:txBody>
          <a:bodyPr anchor="b">
            <a:noAutofit/>
          </a:bodyPr>
          <a:lstStyle>
            <a:lvl1pPr>
              <a:defRPr sz="38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E8C6B50-29EA-4449-A6C2-CA30C0C841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8259" y="2583004"/>
            <a:ext cx="10515599" cy="495859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BF63D60F-BC96-D84E-825E-C6134CF11E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14B5A8-E62F-574F-884F-874DB9B599E5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AE9FB31-8022-1C40-B2EF-4622E53CBF65}"/>
              </a:ext>
            </a:extLst>
          </p:cNvPr>
          <p:cNvCxnSpPr>
            <a:cxnSpLocks/>
          </p:cNvCxnSpPr>
          <p:nvPr userDrawn="1"/>
        </p:nvCxnSpPr>
        <p:spPr>
          <a:xfrm>
            <a:off x="778710" y="1476403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032F060B-CD7F-8F41-A9FF-C6CE5B5EA8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571" t="18517" r="7882" b="18421"/>
          <a:stretch/>
        </p:blipFill>
        <p:spPr>
          <a:xfrm>
            <a:off x="10222833" y="422815"/>
            <a:ext cx="1664368" cy="91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03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801"/>
            <a:ext cx="10515600" cy="46901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2/23/21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A62D3F-A39F-6E47-97F2-2386939A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25" name="Picture 24" descr="A picture containing light&#10;&#10;Description automatically generated">
            <a:extLst>
              <a:ext uri="{FF2B5EF4-FFF2-40B4-BE49-F238E27FC236}">
                <a16:creationId xmlns:a16="http://schemas.microsoft.com/office/drawing/2014/main" id="{9C7AD4F0-3B83-734C-A210-0EF6423598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347D2B-A57F-964B-B32F-1405615FCCE5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735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no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801"/>
            <a:ext cx="10515600" cy="4690162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2/23/21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A62D3F-A39F-6E47-97F2-2386939A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25" name="Picture 24" descr="A picture containing light&#10;&#10;Description automatically generated">
            <a:extLst>
              <a:ext uri="{FF2B5EF4-FFF2-40B4-BE49-F238E27FC236}">
                <a16:creationId xmlns:a16="http://schemas.microsoft.com/office/drawing/2014/main" id="{9C7AD4F0-3B83-734C-A210-0EF6423598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347D2B-A57F-964B-B32F-1405615FCCE5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63465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5B23-0836-A24B-A499-D46DD2A82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86802"/>
            <a:ext cx="5181600" cy="4690162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61B6F-7EA9-644D-9EE7-D689D3C4D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86802"/>
            <a:ext cx="5181600" cy="46901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2/23/21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6E1995-9EF8-6B43-824E-C101AA05E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1180D43F-1645-D74C-BC68-E70E910CF8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88A04A-B7D7-4445-A7F6-567F660D28AE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9363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1DA74-6559-A246-BF14-34A29F0B6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96064"/>
            <a:ext cx="5157787" cy="5081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023958-DDF9-F648-95C8-3A2F7D3B4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13113"/>
            <a:ext cx="5157787" cy="3976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3F83A3-3657-2445-9DE5-C7C88B534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96064"/>
            <a:ext cx="5183188" cy="5081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4ADB9F-3592-FF47-868F-84CEBA721E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13113"/>
            <a:ext cx="5183188" cy="3976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83C99C-A608-864A-A074-2F1CD9971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2/23/21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A65F0D-CB50-DB4C-B643-8BBDBDC6E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F3F6E3-DEE5-D64E-844E-EA92DBE41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B6406C0-0623-CF40-9192-9ECCC4C76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60E44778-6BC3-9E44-9901-27C147E139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7F76E0-270B-7241-AE1D-1277BA6E99FC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0680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5B23-0836-A24B-A499-D46DD2A82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0261"/>
            <a:ext cx="3145016" cy="458670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2/23/21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DBB1F04-323A-EA44-B952-411BF487179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95800" y="1587086"/>
            <a:ext cx="3145016" cy="458670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2B0097B-7898-C540-A510-74BFB149DF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53400" y="1587086"/>
            <a:ext cx="3148595" cy="4586702"/>
          </a:xfrm>
          <a:solidFill>
            <a:schemeClr val="accent6"/>
          </a:solidFill>
        </p:spPr>
        <p:txBody>
          <a:bodyPr/>
          <a:lstStyle/>
          <a:p>
            <a:endParaRPr lang="en-SE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3154B94-A779-F845-A04B-B2B93C2FB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7" name="Picture 16" descr="A picture containing light&#10;&#10;Description automatically generated">
            <a:extLst>
              <a:ext uri="{FF2B5EF4-FFF2-40B4-BE49-F238E27FC236}">
                <a16:creationId xmlns:a16="http://schemas.microsoft.com/office/drawing/2014/main" id="{E6702E27-792C-0646-A67C-3083FC9C1A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54C66CF-7EDF-D54E-8975-3C0CEC7C4EFB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874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5B23-0836-A24B-A499-D46DD2A82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0571" y="1709532"/>
            <a:ext cx="3047418" cy="4269643"/>
          </a:xfrm>
          <a:solidFill>
            <a:schemeClr val="accent6">
              <a:lumMod val="75000"/>
            </a:schemeClr>
          </a:solidFill>
          <a:ln w="254000">
            <a:solidFill>
              <a:schemeClr val="accent6">
                <a:lumMod val="75000"/>
              </a:schemeClr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2/23/21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DBB1F04-323A-EA44-B952-411BF487179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2291" y="1706357"/>
            <a:ext cx="3047418" cy="4269643"/>
          </a:xfrm>
          <a:solidFill>
            <a:schemeClr val="accent6">
              <a:lumMod val="75000"/>
            </a:schemeClr>
          </a:solidFill>
          <a:ln w="254000">
            <a:solidFill>
              <a:schemeClr val="accent6">
                <a:lumMod val="75000"/>
              </a:schemeClr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B0D00D4-87E8-FC49-A11E-1674C0199F5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4011" y="1706357"/>
            <a:ext cx="3047418" cy="4269643"/>
          </a:xfrm>
          <a:solidFill>
            <a:schemeClr val="accent6">
              <a:lumMod val="75000"/>
            </a:schemeClr>
          </a:solidFill>
          <a:ln w="254000">
            <a:solidFill>
              <a:schemeClr val="accent6">
                <a:lumMod val="75000"/>
              </a:schemeClr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ECF73C-BE15-1247-8BA1-8B58EB44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8CFB8FDF-EDD9-EE4C-8628-6830083D86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91F3DA-5824-D04E-A2A6-D27051964362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4926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2/23/21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ECF73C-BE15-1247-8BA1-8B58EB44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8CFB8FDF-EDD9-EE4C-8628-6830083D86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91F3DA-5824-D04E-A2A6-D27051964362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356174EE-E1FC-1549-92D3-27228F8A6EC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59398" y="1557868"/>
            <a:ext cx="3080368" cy="1867795"/>
          </a:xfrm>
          <a:solidFill>
            <a:schemeClr val="accent6"/>
          </a:solidFill>
        </p:spPr>
        <p:txBody>
          <a:bodyPr/>
          <a:lstStyle/>
          <a:p>
            <a:endParaRPr lang="en-SE"/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447581F5-E5A1-9941-9B80-304E1C8A22B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9398" y="3995264"/>
            <a:ext cx="3080368" cy="1867795"/>
          </a:xfrm>
          <a:solidFill>
            <a:schemeClr val="accent6"/>
          </a:solidFill>
        </p:spPr>
        <p:txBody>
          <a:bodyPr/>
          <a:lstStyle/>
          <a:p>
            <a:endParaRPr lang="en-SE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A784B64-64BD-BA48-B359-7D4A03877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140" y="3486702"/>
            <a:ext cx="3090307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E81B823-48D0-B040-9982-F46A26004A93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848139" y="5930290"/>
            <a:ext cx="3090307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F6033C9C-07C1-3947-BB55-9F23F6448C4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567073" y="1557868"/>
            <a:ext cx="3080368" cy="1867795"/>
          </a:xfrm>
          <a:solidFill>
            <a:schemeClr val="accent6"/>
          </a:solidFill>
        </p:spPr>
        <p:txBody>
          <a:bodyPr/>
          <a:lstStyle/>
          <a:p>
            <a:endParaRPr lang="en-SE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82386599-CCDD-E642-A696-F4D5532A56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67073" y="3995264"/>
            <a:ext cx="3080368" cy="1867795"/>
          </a:xfrm>
          <a:solidFill>
            <a:schemeClr val="accent6"/>
          </a:solidFill>
        </p:spPr>
        <p:txBody>
          <a:bodyPr/>
          <a:lstStyle/>
          <a:p>
            <a:endParaRPr lang="en-SE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B61E2E21-BE07-564D-9F0D-C5463C6B6CDF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4555816" y="3486702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0AA0173-F413-9245-8A54-18821E00AFC4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4555815" y="5930290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A7F7E436-ADED-E24B-8DBE-441C72DFD28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63491" y="1557868"/>
            <a:ext cx="3080368" cy="1867795"/>
          </a:xfrm>
          <a:solidFill>
            <a:schemeClr val="accent6"/>
          </a:solidFill>
        </p:spPr>
        <p:txBody>
          <a:bodyPr/>
          <a:lstStyle/>
          <a:p>
            <a:endParaRPr lang="en-SE"/>
          </a:p>
        </p:txBody>
      </p:sp>
      <p:sp>
        <p:nvSpPr>
          <p:cNvPr id="39" name="Picture Placeholder 13">
            <a:extLst>
              <a:ext uri="{FF2B5EF4-FFF2-40B4-BE49-F238E27FC236}">
                <a16:creationId xmlns:a16="http://schemas.microsoft.com/office/drawing/2014/main" id="{1B3C5658-CAF7-224D-A319-1FF6AC8FD86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263491" y="3995264"/>
            <a:ext cx="3080368" cy="1867795"/>
          </a:xfrm>
          <a:solidFill>
            <a:schemeClr val="accent6"/>
          </a:solidFill>
        </p:spPr>
        <p:txBody>
          <a:bodyPr/>
          <a:lstStyle/>
          <a:p>
            <a:endParaRPr lang="en-SE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F14060D-6306-6148-9507-2F40EF4F8019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8263492" y="3509517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73469DD7-B1A0-6248-A00B-B7F73CB98EEC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8263491" y="5953105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76505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DCA0F-AE71-0F44-9687-1C76391B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2/23/21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794B-E4C2-F548-9DC8-6DA8D955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4EF22-443C-0943-9BE4-46B9E671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64C5191F-EB5B-1C44-B84B-B2F3AFC4D1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1390964C-B744-9A45-A187-7409C43502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578597"/>
            <a:ext cx="7772775" cy="4420913"/>
          </a:xfrm>
          <a:solidFill>
            <a:schemeClr val="accent6"/>
          </a:solidFill>
        </p:spPr>
        <p:txBody>
          <a:bodyPr/>
          <a:lstStyle/>
          <a:p>
            <a:endParaRPr lang="en-S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660BAD-172A-6B46-961C-1423E06A5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627EFB-C8AE-E843-9AB8-1FCBC99167B4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0305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DCA0F-AE71-0F44-9687-1C76391B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2/23/21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794B-E4C2-F548-9DC8-6DA8D955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4EF22-443C-0943-9BE4-46B9E671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64C5191F-EB5B-1C44-B84B-B2F3AFC4D1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45AE5EBC-233F-D545-830B-F2A20FC31F60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838200" y="1578597"/>
            <a:ext cx="7772400" cy="4420913"/>
          </a:xfrm>
          <a:solidFill>
            <a:schemeClr val="accent6"/>
          </a:solidFill>
        </p:spPr>
        <p:txBody>
          <a:bodyPr/>
          <a:lstStyle/>
          <a:p>
            <a:endParaRPr lang="en-S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EFC166B-C46B-BD40-ACD8-8231D4DED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E79756-FF2F-1140-BCBA-90ADA67ADC85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4365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lscreen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BD42F-83EF-3841-8EA4-27AA5DF5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2/23/21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9E445-FFCE-824B-91C8-078F5DD7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767EA-1C3A-354F-B983-F9CDC1BA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5B33360A-A874-F446-9FC4-40921D7CCA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490B878-6ECA-EE4F-9B5C-354F90AB037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532231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section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264C9-BF76-3243-ADDB-8F927511E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F1F8A0-9F84-094A-ADD3-F4071F7FB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30D03-AB96-6741-A3CA-A0A20D76A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2/23/21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58649-DA59-6249-9659-830BFAE36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5200F-1927-4F46-BE30-9DD64BF6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1D9563F-6D6E-8748-BE72-B09B5B4D13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1391E7-28F3-DC4F-95FB-31038B3C7FF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7481364-E3C9-894B-98FB-1A8473C2F9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571" t="18517" r="7882" b="18421"/>
          <a:stretch/>
        </p:blipFill>
        <p:spPr>
          <a:xfrm>
            <a:off x="10234864" y="486408"/>
            <a:ext cx="1664368" cy="91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93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BD42F-83EF-3841-8EA4-27AA5DF5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2/23/21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9E445-FFCE-824B-91C8-078F5DD7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767EA-1C3A-354F-B983-F9CDC1BA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5B33360A-A874-F446-9FC4-40921D7CCA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805D0F14-08B0-2246-9094-3BAFC7C93BEC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7214582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2/23/21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83D36E5-D324-7643-8C5F-81F84C8CF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455"/>
            <a:ext cx="10515600" cy="455650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1A624C-EAFE-AB41-BE6A-6CA890D880EA}"/>
              </a:ext>
            </a:extLst>
          </p:cNvPr>
          <p:cNvCxnSpPr>
            <a:cxnSpLocks/>
          </p:cNvCxnSpPr>
          <p:nvPr userDrawn="1"/>
        </p:nvCxnSpPr>
        <p:spPr>
          <a:xfrm>
            <a:off x="778710" y="1395378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food&#10;&#10;Description automatically generated">
            <a:extLst>
              <a:ext uri="{FF2B5EF4-FFF2-40B4-BE49-F238E27FC236}">
                <a16:creationId xmlns:a16="http://schemas.microsoft.com/office/drawing/2014/main" id="{9D321763-2196-5949-A4C4-5C6095E838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95767" y="486408"/>
            <a:ext cx="3058033" cy="76835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0C5AE585-8785-0240-9577-627154EBD3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F62C54-D600-CB4A-A78F-B235D2C97A20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932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37EE6-FCB6-694E-84DA-F54906F1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588" y="1195253"/>
            <a:ext cx="5256212" cy="9173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CCE356-D3BC-754A-9BBF-EB1FA1E8A8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5224041" cy="68579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E4F5B-A5C9-B445-B368-AF0DCCAD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7588" y="2226365"/>
            <a:ext cx="5256212" cy="3774054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64CA9-DE93-B94D-B824-447646F7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2/23/21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FEAF6-5572-0A46-A591-9EDD41FB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CED87-7921-3A4D-8D4F-B7AD5E1B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0E2BC420-789F-F54A-8515-6E173CEBC8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05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ith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37EE6-FCB6-694E-84DA-F54906F1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588" y="1195253"/>
            <a:ext cx="5256212" cy="9173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E4F5B-A5C9-B445-B368-AF0DCCAD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7588" y="2226365"/>
            <a:ext cx="5256212" cy="3774054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64CA9-DE93-B94D-B824-447646F7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2/23/21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FEAF6-5572-0A46-A591-9EDD41FB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CED87-7921-3A4D-8D4F-B7AD5E1B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0E2BC420-789F-F54A-8515-6E173CEBC8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BDC27D-A336-6E4B-B112-3D8F93FE7981}"/>
              </a:ext>
            </a:extLst>
          </p:cNvPr>
          <p:cNvSpPr/>
          <p:nvPr userDrawn="1"/>
        </p:nvSpPr>
        <p:spPr>
          <a:xfrm>
            <a:off x="1" y="0"/>
            <a:ext cx="5256212" cy="6857999"/>
          </a:xfrm>
          <a:prstGeom prst="rect">
            <a:avLst/>
          </a:prstGeom>
          <a:solidFill>
            <a:srgbClr val="A7C94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38302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263"/>
            <a:ext cx="3803247" cy="4586700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2/23/21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9FD3AA2-93FA-F743-888D-46EEB850814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9792" y="1590262"/>
            <a:ext cx="6504008" cy="45866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8F7C742-0744-6340-A5AF-1B561DC7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5DFC2C-5E80-5A4E-A949-486D194F6493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light&#10;&#10;Description automatically generated">
            <a:extLst>
              <a:ext uri="{FF2B5EF4-FFF2-40B4-BE49-F238E27FC236}">
                <a16:creationId xmlns:a16="http://schemas.microsoft.com/office/drawing/2014/main" id="{3B9C1071-3AF0-E144-9976-26F383021B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53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picture_no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263"/>
            <a:ext cx="3803247" cy="4586700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2/23/21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9FD3AA2-93FA-F743-888D-46EEB850814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9792" y="1590262"/>
            <a:ext cx="6504008" cy="45866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8F7C742-0744-6340-A5AF-1B561DC7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5DFC2C-5E80-5A4E-A949-486D194F6493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light&#10;&#10;Description automatically generated">
            <a:extLst>
              <a:ext uri="{FF2B5EF4-FFF2-40B4-BE49-F238E27FC236}">
                <a16:creationId xmlns:a16="http://schemas.microsoft.com/office/drawing/2014/main" id="{3B9C1071-3AF0-E144-9976-26F383021B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58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801"/>
            <a:ext cx="10515600" cy="46901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2/23/21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A62D3F-A39F-6E47-97F2-2386939A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706" y="365126"/>
            <a:ext cx="9089078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25" name="Picture 24" descr="A picture containing light&#10;&#10;Description automatically generated">
            <a:extLst>
              <a:ext uri="{FF2B5EF4-FFF2-40B4-BE49-F238E27FC236}">
                <a16:creationId xmlns:a16="http://schemas.microsoft.com/office/drawing/2014/main" id="{9C7AD4F0-3B83-734C-A210-0EF6423598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347D2B-A57F-964B-B32F-1405615FCCE5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748892B-B4C8-C344-BDDE-FC32AF3E06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571" t="18517" r="7882" b="18421"/>
          <a:stretch/>
        </p:blipFill>
        <p:spPr>
          <a:xfrm>
            <a:off x="128337" y="365125"/>
            <a:ext cx="1664368" cy="91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682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E7450B-7DB0-6549-B90C-D198DCA48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768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C81CA-B5B3-C24C-A670-8E2DF1085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29635-5A72-F645-B573-2527BEC410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12E28-72A1-0F4C-8F9C-C47B6568D220}" type="datetimeFigureOut">
              <a:rPr lang="en-SE" smtClean="0"/>
              <a:t>2/23/21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40280-FBDB-E647-BC41-CA933A44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A5040-A631-044A-B25B-D6DA44C4E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072643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88" r:id="rId2"/>
    <p:sldLayoutId id="2147483931" r:id="rId3"/>
    <p:sldLayoutId id="2147483872" r:id="rId4"/>
    <p:sldLayoutId id="2147483880" r:id="rId5"/>
    <p:sldLayoutId id="2147483906" r:id="rId6"/>
    <p:sldLayoutId id="2147483884" r:id="rId7"/>
    <p:sldLayoutId id="2147483932" r:id="rId8"/>
    <p:sldLayoutId id="2147483871" r:id="rId9"/>
    <p:sldLayoutId id="2147483933" r:id="rId10"/>
    <p:sldLayoutId id="2147483873" r:id="rId11"/>
    <p:sldLayoutId id="2147483874" r:id="rId12"/>
    <p:sldLayoutId id="2147483881" r:id="rId13"/>
    <p:sldLayoutId id="2147483882" r:id="rId14"/>
    <p:sldLayoutId id="2147483929" r:id="rId15"/>
    <p:sldLayoutId id="2147483875" r:id="rId16"/>
    <p:sldLayoutId id="2147483885" r:id="rId17"/>
    <p:sldLayoutId id="2147483886" r:id="rId18"/>
    <p:sldLayoutId id="2147483887" r:id="rId19"/>
    <p:sldLayoutId id="2147483907" r:id="rId20"/>
    <p:sldLayoutId id="2147483938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E7450B-7DB0-6549-B90C-D198DCA48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768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C81CA-B5B3-C24C-A670-8E2DF1085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29635-5A72-F645-B573-2527BEC410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12E28-72A1-0F4C-8F9C-C47B6568D220}" type="datetimeFigureOut">
              <a:rPr lang="en-SE" smtClean="0"/>
              <a:t>2/23/21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40280-FBDB-E647-BC41-CA933A44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A5040-A631-044A-B25B-D6DA44C4E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86701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12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34" r:id="rId8"/>
    <p:sldLayoutId id="2147483919" r:id="rId9"/>
    <p:sldLayoutId id="2147483936" r:id="rId10"/>
    <p:sldLayoutId id="2147483920" r:id="rId11"/>
    <p:sldLayoutId id="2147483921" r:id="rId12"/>
    <p:sldLayoutId id="2147483922" r:id="rId13"/>
    <p:sldLayoutId id="2147483923" r:id="rId14"/>
    <p:sldLayoutId id="2147483930" r:id="rId15"/>
    <p:sldLayoutId id="2147483924" r:id="rId16"/>
    <p:sldLayoutId id="2147483925" r:id="rId17"/>
    <p:sldLayoutId id="2147483927" r:id="rId18"/>
    <p:sldLayoutId id="2147483928" r:id="rId19"/>
    <p:sldLayoutId id="2147483937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emf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0BAF8D-75BB-6640-9BC5-D7EDFB672E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sv-SE" dirty="0" err="1"/>
              <a:t>AM_Fungi</a:t>
            </a:r>
            <a:r>
              <a:rPr lang="sv-SE" dirty="0"/>
              <a:t> </a:t>
            </a:r>
            <a:r>
              <a:rPr lang="sv-SE" dirty="0" err="1"/>
              <a:t>genome</a:t>
            </a:r>
            <a:r>
              <a:rPr lang="sv-SE" dirty="0"/>
              <a:t> annotation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0DEB6B-DCEE-2C4A-8653-4B133F23BC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sv-SE" dirty="0"/>
              <a:t>SMS_5123 </a:t>
            </a:r>
          </a:p>
          <a:p>
            <a:pPr algn="ctr"/>
            <a:r>
              <a:rPr lang="sv-SE" dirty="0"/>
              <a:t>Nima Rafati</a:t>
            </a:r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6F9C2B-5A72-6647-8E68-8CAFE091B456}"/>
              </a:ext>
            </a:extLst>
          </p:cNvPr>
          <p:cNvSpPr/>
          <p:nvPr/>
        </p:nvSpPr>
        <p:spPr>
          <a:xfrm>
            <a:off x="-1" y="-419244"/>
            <a:ext cx="119799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sz="1200" b="1" dirty="0">
                <a:latin typeface="Arial" panose="020B0604020202020204" pitchFamily="34" charset="0"/>
                <a:cs typeface="Arial" panose="020B0604020202020204" pitchFamily="34" charset="0"/>
              </a:rPr>
              <a:t>Would you like another layout for your title slide? </a:t>
            </a:r>
            <a:r>
              <a:rPr lang="en-SE" sz="1200" dirty="0">
                <a:latin typeface="Arial" panose="020B0604020202020204" pitchFamily="34" charset="0"/>
                <a:cs typeface="Arial" panose="020B0604020202020204" pitchFamily="34" charset="0"/>
              </a:rPr>
              <a:t>There’s a number of options that you access via the “Layout” button or the “New slide” arrow.</a:t>
            </a:r>
          </a:p>
        </p:txBody>
      </p:sp>
    </p:spTree>
    <p:extLst>
      <p:ext uri="{BB962C8B-B14F-4D97-AF65-F5344CB8AC3E}">
        <p14:creationId xmlns:p14="http://schemas.microsoft.com/office/powerpoint/2010/main" val="1820487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08ECC7-EEB0-FD4B-9B69-94DD4327E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Examples</a:t>
            </a:r>
            <a:endParaRPr lang="sv-S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A7C521-2CAF-3846-9110-6FD276363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9526" y="1195254"/>
            <a:ext cx="3482082" cy="3482082"/>
          </a:xfr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761CE6F-E01F-8248-9E00-F81478EC5C38}"/>
              </a:ext>
            </a:extLst>
          </p:cNvPr>
          <p:cNvGrpSpPr/>
          <p:nvPr/>
        </p:nvGrpSpPr>
        <p:grpSpPr>
          <a:xfrm>
            <a:off x="411203" y="1544585"/>
            <a:ext cx="4138496" cy="3629581"/>
            <a:chOff x="411202" y="1544585"/>
            <a:chExt cx="5781107" cy="446048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159C32-36DD-FB4C-8D1A-78E74756C6A3}"/>
                </a:ext>
              </a:extLst>
            </p:cNvPr>
            <p:cNvSpPr txBox="1"/>
            <p:nvPr/>
          </p:nvSpPr>
          <p:spPr>
            <a:xfrm>
              <a:off x="724829" y="1884555"/>
              <a:ext cx="6411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/>
                <a:t>STAR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6E1078-08EF-634A-A56C-B8D3F643BFB4}"/>
                </a:ext>
              </a:extLst>
            </p:cNvPr>
            <p:cNvSpPr txBox="1"/>
            <p:nvPr/>
          </p:nvSpPr>
          <p:spPr>
            <a:xfrm>
              <a:off x="654358" y="3300760"/>
              <a:ext cx="8370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/>
                <a:t>GSNAP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97DC3AF-7C3D-0245-980D-D539160CD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6927" y="1544585"/>
              <a:ext cx="4575382" cy="446048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AC4A319-BBC9-6E40-81BB-8C1C1172FE52}"/>
                </a:ext>
              </a:extLst>
            </p:cNvPr>
            <p:cNvSpPr txBox="1"/>
            <p:nvPr/>
          </p:nvSpPr>
          <p:spPr>
            <a:xfrm>
              <a:off x="532780" y="4347633"/>
              <a:ext cx="22367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 err="1"/>
                <a:t>GSNAP_Disambiguate</a:t>
              </a:r>
              <a:endParaRPr lang="sv-SE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EF6483-A77E-484B-9472-9CAAD439F074}"/>
                </a:ext>
              </a:extLst>
            </p:cNvPr>
            <p:cNvSpPr txBox="1"/>
            <p:nvPr/>
          </p:nvSpPr>
          <p:spPr>
            <a:xfrm>
              <a:off x="411202" y="5394506"/>
              <a:ext cx="1805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 err="1"/>
                <a:t>GSNAP_XenofiltR</a:t>
              </a:r>
              <a:endParaRPr lang="sv-SE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52DF9A0-69F1-E94E-AB97-198AAD4B6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160" y="1149841"/>
            <a:ext cx="3527495" cy="35274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D2F0F0-B76E-4F44-88E2-D2028CE44F6B}"/>
              </a:ext>
            </a:extLst>
          </p:cNvPr>
          <p:cNvSpPr txBox="1"/>
          <p:nvPr/>
        </p:nvSpPr>
        <p:spPr>
          <a:xfrm>
            <a:off x="5497551" y="880946"/>
            <a:ext cx="204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STAR_Disambiguate</a:t>
            </a:r>
            <a:endParaRPr lang="sv-S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87F1F0-D7A6-6746-A5EB-F61B7B785C95}"/>
              </a:ext>
            </a:extLst>
          </p:cNvPr>
          <p:cNvSpPr/>
          <p:nvPr/>
        </p:nvSpPr>
        <p:spPr>
          <a:xfrm>
            <a:off x="8655165" y="825922"/>
            <a:ext cx="15842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GSNAP</a:t>
            </a:r>
          </a:p>
          <a:p>
            <a:r>
              <a:rPr lang="sv-SE" dirty="0"/>
              <a:t>_</a:t>
            </a:r>
            <a:r>
              <a:rPr lang="sv-SE" dirty="0" err="1"/>
              <a:t>Disambiguate</a:t>
            </a:r>
            <a:endParaRPr lang="sv-S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39BA3B-B863-804F-8FCC-79DAC4D58BA9}"/>
              </a:ext>
            </a:extLst>
          </p:cNvPr>
          <p:cNvSpPr txBox="1"/>
          <p:nvPr/>
        </p:nvSpPr>
        <p:spPr>
          <a:xfrm>
            <a:off x="1059366" y="5709424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mapQ~37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C8D0E1-9369-6C41-88DC-BCB9725995EB}"/>
              </a:ext>
            </a:extLst>
          </p:cNvPr>
          <p:cNvSpPr txBox="1"/>
          <p:nvPr/>
        </p:nvSpPr>
        <p:spPr>
          <a:xfrm>
            <a:off x="4047893" y="5787483"/>
            <a:ext cx="27951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Examples</a:t>
            </a:r>
            <a:r>
              <a:rPr lang="sv-SE" dirty="0"/>
              <a:t> on IGV: </a:t>
            </a:r>
          </a:p>
          <a:p>
            <a:r>
              <a:rPr lang="sv-SE" dirty="0"/>
              <a:t>scaffold_943:15,727-16,534</a:t>
            </a:r>
          </a:p>
          <a:p>
            <a:r>
              <a:rPr lang="sv-SE"/>
              <a:t>scaffold_660:23,643-25,283</a:t>
            </a:r>
          </a:p>
        </p:txBody>
      </p:sp>
    </p:spTree>
    <p:extLst>
      <p:ext uri="{BB962C8B-B14F-4D97-AF65-F5344CB8AC3E}">
        <p14:creationId xmlns:p14="http://schemas.microsoft.com/office/powerpoint/2010/main" val="12874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659A03-9C73-DD46-BB99-569A8D5B3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566890-5E4A-A041-985F-884286D3C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71214A-3780-7D42-B8CA-BA4190527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825"/>
            <a:ext cx="12192000" cy="65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73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CDFAD6-58EA-AF4D-8122-0943426BF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There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79 </a:t>
            </a:r>
            <a:r>
              <a:rPr lang="sv-SE" dirty="0" err="1"/>
              <a:t>records</a:t>
            </a:r>
            <a:r>
              <a:rPr lang="sv-SE" dirty="0"/>
              <a:t> </a:t>
            </a:r>
            <a:r>
              <a:rPr lang="sv-SE" dirty="0" err="1"/>
              <a:t>annotated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syn/</a:t>
            </a:r>
            <a:r>
              <a:rPr lang="sv-SE" dirty="0" err="1"/>
              <a:t>non_syn</a:t>
            </a:r>
            <a:r>
              <a:rPr lang="sv-SE" dirty="0"/>
              <a:t> mutation </a:t>
            </a:r>
            <a:r>
              <a:rPr lang="sv-SE" dirty="0" err="1"/>
              <a:t>which</a:t>
            </a:r>
            <a:r>
              <a:rPr lang="sv-SE" dirty="0"/>
              <a:t> do not </a:t>
            </a:r>
            <a:r>
              <a:rPr lang="sv-SE" dirty="0" err="1"/>
              <a:t>overlap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annotation </a:t>
            </a:r>
            <a:r>
              <a:rPr lang="sv-SE" dirty="0" err="1"/>
              <a:t>file</a:t>
            </a:r>
            <a:r>
              <a:rPr lang="sv-SE" dirty="0"/>
              <a:t>?!</a:t>
            </a:r>
          </a:p>
          <a:p>
            <a:pPr lvl="3"/>
            <a:r>
              <a:rPr lang="sv-SE" dirty="0"/>
              <a:t>/</a:t>
            </a:r>
            <a:r>
              <a:rPr lang="sv-SE" dirty="0" err="1"/>
              <a:t>crex</a:t>
            </a:r>
            <a:r>
              <a:rPr lang="sv-SE" dirty="0"/>
              <a:t>/</a:t>
            </a:r>
            <a:r>
              <a:rPr lang="sv-SE" dirty="0" err="1"/>
              <a:t>proj</a:t>
            </a:r>
            <a:r>
              <a:rPr lang="sv-SE" dirty="0"/>
              <a:t>/uppstore2017083/David/</a:t>
            </a:r>
            <a:r>
              <a:rPr lang="sv-SE" dirty="0" err="1"/>
              <a:t>gatk</a:t>
            </a:r>
            <a:r>
              <a:rPr lang="sv-SE" dirty="0"/>
              <a:t>/</a:t>
            </a:r>
            <a:r>
              <a:rPr lang="sv-SE" dirty="0" err="1"/>
              <a:t>SNP_pos</a:t>
            </a:r>
            <a:r>
              <a:rPr lang="sv-SE" dirty="0"/>
              <a:t>/3N/</a:t>
            </a:r>
            <a:r>
              <a:rPr lang="sv-SE" dirty="0" err="1"/>
              <a:t>cclaro_N.final.recode_not_in_annotation.bed</a:t>
            </a:r>
            <a:endParaRPr lang="sv-SE" dirty="0"/>
          </a:p>
          <a:p>
            <a:r>
              <a:rPr lang="sv-SE" dirty="0" err="1"/>
              <a:t>There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only</a:t>
            </a:r>
            <a:r>
              <a:rPr lang="sv-SE" dirty="0"/>
              <a:t> </a:t>
            </a:r>
            <a:r>
              <a:rPr lang="sv-SE" dirty="0" err="1"/>
              <a:t>potentially</a:t>
            </a:r>
            <a:r>
              <a:rPr lang="sv-SE" dirty="0"/>
              <a:t> </a:t>
            </a:r>
            <a:r>
              <a:rPr lang="sv-SE" b="1" dirty="0"/>
              <a:t>28 </a:t>
            </a:r>
            <a:r>
              <a:rPr lang="sv-SE" b="1" dirty="0" err="1"/>
              <a:t>novel</a:t>
            </a:r>
            <a:r>
              <a:rPr lang="sv-SE" b="1" dirty="0"/>
              <a:t> </a:t>
            </a:r>
            <a:r>
              <a:rPr lang="sv-SE" dirty="0"/>
              <a:t>transcripts/genes</a:t>
            </a:r>
          </a:p>
          <a:p>
            <a:r>
              <a:rPr lang="sv-SE" dirty="0" err="1"/>
              <a:t>There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only</a:t>
            </a:r>
            <a:r>
              <a:rPr lang="sv-SE" dirty="0"/>
              <a:t> </a:t>
            </a:r>
            <a:r>
              <a:rPr lang="sv-SE" dirty="0" err="1"/>
              <a:t>potentially</a:t>
            </a:r>
            <a:r>
              <a:rPr lang="sv-SE" dirty="0"/>
              <a:t> </a:t>
            </a:r>
            <a:r>
              <a:rPr lang="sv-SE" b="1" dirty="0"/>
              <a:t>88 </a:t>
            </a:r>
            <a:r>
              <a:rPr lang="sv-SE" b="1" dirty="0" err="1"/>
              <a:t>novel</a:t>
            </a:r>
            <a:r>
              <a:rPr lang="sv-SE" b="1" dirty="0"/>
              <a:t> </a:t>
            </a:r>
            <a:r>
              <a:rPr lang="sv-SE" dirty="0" err="1"/>
              <a:t>exons</a:t>
            </a:r>
            <a:endParaRPr lang="sv-SE" dirty="0"/>
          </a:p>
          <a:p>
            <a:endParaRPr lang="sv-SE" dirty="0"/>
          </a:p>
          <a:p>
            <a:endParaRPr lang="sv-SE" b="1" dirty="0"/>
          </a:p>
          <a:p>
            <a:endParaRPr lang="sv-S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10086C-CFFF-564C-878D-5017B8FDA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Comparison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transcroptome</a:t>
            </a:r>
            <a:r>
              <a:rPr lang="sv-SE" dirty="0"/>
              <a:t> </a:t>
            </a:r>
            <a:r>
              <a:rPr lang="sv-SE" dirty="0" err="1"/>
              <a:t>assembly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syn/</a:t>
            </a:r>
            <a:r>
              <a:rPr lang="sv-SE" dirty="0" err="1"/>
              <a:t>nonsyn</a:t>
            </a:r>
            <a:r>
              <a:rPr lang="sv-SE" dirty="0"/>
              <a:t> mutation</a:t>
            </a:r>
          </a:p>
        </p:txBody>
      </p:sp>
    </p:spTree>
    <p:extLst>
      <p:ext uri="{BB962C8B-B14F-4D97-AF65-F5344CB8AC3E}">
        <p14:creationId xmlns:p14="http://schemas.microsoft.com/office/powerpoint/2010/main" val="2958940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2E079-B9EF-9349-B04D-A5AE4CD0B7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sv-SE" dirty="0"/>
              <a:t>Assembly_1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A5F9C2-B927-2244-9F4F-D9BFEC5DFD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31825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45D95791-A735-1F4F-8DEA-7D9273E84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Workflow</a:t>
            </a:r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DC92DBA4-F2EA-1541-8776-2E9AD8D45C45}"/>
              </a:ext>
            </a:extLst>
          </p:cNvPr>
          <p:cNvSpPr/>
          <p:nvPr/>
        </p:nvSpPr>
        <p:spPr>
          <a:xfrm>
            <a:off x="8203095" y="1435830"/>
            <a:ext cx="1563757" cy="795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Reads</a:t>
            </a:r>
            <a:endParaRPr lang="sv-SE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E74A9251-ED55-4E41-810D-E9EFC6E1AECB}"/>
              </a:ext>
            </a:extLst>
          </p:cNvPr>
          <p:cNvSpPr/>
          <p:nvPr/>
        </p:nvSpPr>
        <p:spPr>
          <a:xfrm>
            <a:off x="5890591" y="2396614"/>
            <a:ext cx="1563757" cy="795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AM_Fungi</a:t>
            </a:r>
            <a:endParaRPr lang="sv-SE" dirty="0"/>
          </a:p>
          <a:p>
            <a:pPr algn="ctr"/>
            <a:r>
              <a:rPr lang="sv-SE" dirty="0"/>
              <a:t>Assembly_1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797607A6-922E-C148-852B-13611CDEF4C4}"/>
              </a:ext>
            </a:extLst>
          </p:cNvPr>
          <p:cNvSpPr/>
          <p:nvPr/>
        </p:nvSpPr>
        <p:spPr>
          <a:xfrm>
            <a:off x="10495722" y="2396614"/>
            <a:ext cx="1563757" cy="795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Sorghum</a:t>
            </a:r>
            <a:endParaRPr lang="sv-SE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03CF7EC7-F00A-D94C-9657-1C074B569BE2}"/>
              </a:ext>
            </a:extLst>
          </p:cNvPr>
          <p:cNvSpPr/>
          <p:nvPr/>
        </p:nvSpPr>
        <p:spPr>
          <a:xfrm>
            <a:off x="7871791" y="3268700"/>
            <a:ext cx="2332383" cy="795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XenofilteR</a:t>
            </a:r>
            <a:endParaRPr lang="sv-SE" dirty="0"/>
          </a:p>
          <a:p>
            <a:pPr algn="ctr"/>
            <a:r>
              <a:rPr lang="sv-SE" dirty="0" err="1"/>
              <a:t>MM_threshold</a:t>
            </a:r>
            <a:r>
              <a:rPr lang="sv-SE" dirty="0"/>
              <a:t> = 16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A7F37ED3-2744-3446-ADBF-AA7B91D17100}"/>
              </a:ext>
            </a:extLst>
          </p:cNvPr>
          <p:cNvSpPr/>
          <p:nvPr/>
        </p:nvSpPr>
        <p:spPr>
          <a:xfrm>
            <a:off x="5890591" y="4476680"/>
            <a:ext cx="1563757" cy="795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AM_Fungi</a:t>
            </a:r>
            <a:endParaRPr lang="sv-SE" dirty="0"/>
          </a:p>
          <a:p>
            <a:pPr algn="ctr"/>
            <a:r>
              <a:rPr lang="sv-SE" dirty="0"/>
              <a:t>Assembly_1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4F94C20C-9A7D-7544-8D1F-FF44F5C19F5E}"/>
              </a:ext>
            </a:extLst>
          </p:cNvPr>
          <p:cNvSpPr/>
          <p:nvPr/>
        </p:nvSpPr>
        <p:spPr>
          <a:xfrm>
            <a:off x="10495722" y="4476680"/>
            <a:ext cx="1563757" cy="795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Sorghum</a:t>
            </a:r>
            <a:endParaRPr lang="sv-SE" dirty="0"/>
          </a:p>
        </p:txBody>
      </p:sp>
      <p:cxnSp>
        <p:nvCxnSpPr>
          <p:cNvPr id="11" name="Rak pil 10">
            <a:extLst>
              <a:ext uri="{FF2B5EF4-FFF2-40B4-BE49-F238E27FC236}">
                <a16:creationId xmlns:a16="http://schemas.microsoft.com/office/drawing/2014/main" id="{3EA6F3A2-8F24-064E-800E-CFA1CA01B9D1}"/>
              </a:ext>
            </a:extLst>
          </p:cNvPr>
          <p:cNvCxnSpPr>
            <a:stCxn id="4" idx="1"/>
          </p:cNvCxnSpPr>
          <p:nvPr/>
        </p:nvCxnSpPr>
        <p:spPr>
          <a:xfrm flipH="1">
            <a:off x="6639339" y="1833395"/>
            <a:ext cx="1563756" cy="5632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ak pil 11">
            <a:extLst>
              <a:ext uri="{FF2B5EF4-FFF2-40B4-BE49-F238E27FC236}">
                <a16:creationId xmlns:a16="http://schemas.microsoft.com/office/drawing/2014/main" id="{FE254784-D590-C84C-A6A2-7D84645C26AD}"/>
              </a:ext>
            </a:extLst>
          </p:cNvPr>
          <p:cNvCxnSpPr>
            <a:cxnSpLocks/>
          </p:cNvCxnSpPr>
          <p:nvPr/>
        </p:nvCxnSpPr>
        <p:spPr>
          <a:xfrm>
            <a:off x="9766851" y="1833395"/>
            <a:ext cx="1563757" cy="5632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ak pil 14">
            <a:extLst>
              <a:ext uri="{FF2B5EF4-FFF2-40B4-BE49-F238E27FC236}">
                <a16:creationId xmlns:a16="http://schemas.microsoft.com/office/drawing/2014/main" id="{BF555B67-3132-CB41-974B-0639CA296C0B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9037983" y="4063830"/>
            <a:ext cx="2239618" cy="4128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ak pil 16">
            <a:extLst>
              <a:ext uri="{FF2B5EF4-FFF2-40B4-BE49-F238E27FC236}">
                <a16:creationId xmlns:a16="http://schemas.microsoft.com/office/drawing/2014/main" id="{92148CE5-BBE7-3341-A981-5F8C175CF5A6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>
            <a:off x="6672470" y="3191744"/>
            <a:ext cx="1199321" cy="4745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k pil 17">
            <a:extLst>
              <a:ext uri="{FF2B5EF4-FFF2-40B4-BE49-F238E27FC236}">
                <a16:creationId xmlns:a16="http://schemas.microsoft.com/office/drawing/2014/main" id="{00D2F79D-3C3B-1C41-8356-BAEFED75CD00}"/>
              </a:ext>
            </a:extLst>
          </p:cNvPr>
          <p:cNvCxnSpPr>
            <a:cxnSpLocks/>
            <a:stCxn id="6" idx="2"/>
            <a:endCxn id="7" idx="3"/>
          </p:cNvCxnSpPr>
          <p:nvPr/>
        </p:nvCxnSpPr>
        <p:spPr>
          <a:xfrm flipH="1">
            <a:off x="10204174" y="3191744"/>
            <a:ext cx="1073427" cy="4745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ak pil 24">
            <a:extLst>
              <a:ext uri="{FF2B5EF4-FFF2-40B4-BE49-F238E27FC236}">
                <a16:creationId xmlns:a16="http://schemas.microsoft.com/office/drawing/2014/main" id="{CAC17F83-DCE7-5F49-BD63-9B42BC15430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6672470" y="4063830"/>
            <a:ext cx="2365513" cy="4128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ktangel 43">
            <a:extLst>
              <a:ext uri="{FF2B5EF4-FFF2-40B4-BE49-F238E27FC236}">
                <a16:creationId xmlns:a16="http://schemas.microsoft.com/office/drawing/2014/main" id="{AE16F808-E6C2-AD43-9D13-E4723CF1A263}"/>
              </a:ext>
            </a:extLst>
          </p:cNvPr>
          <p:cNvSpPr/>
          <p:nvPr/>
        </p:nvSpPr>
        <p:spPr>
          <a:xfrm>
            <a:off x="1577008" y="1732722"/>
            <a:ext cx="1563757" cy="795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Transcriptome</a:t>
            </a:r>
            <a:r>
              <a:rPr lang="sv-SE" dirty="0"/>
              <a:t> </a:t>
            </a:r>
            <a:r>
              <a:rPr lang="sv-SE" dirty="0" err="1"/>
              <a:t>assembly</a:t>
            </a:r>
            <a:endParaRPr lang="sv-SE" dirty="0"/>
          </a:p>
          <a:p>
            <a:pPr algn="ctr"/>
            <a:r>
              <a:rPr lang="sv-SE" dirty="0"/>
              <a:t>(</a:t>
            </a:r>
            <a:r>
              <a:rPr lang="sv-SE" dirty="0" err="1"/>
              <a:t>StringTie</a:t>
            </a:r>
            <a:r>
              <a:rPr lang="sv-SE" dirty="0"/>
              <a:t>)</a:t>
            </a:r>
          </a:p>
        </p:txBody>
      </p:sp>
      <p:sp>
        <p:nvSpPr>
          <p:cNvPr id="45" name="Rektangel 44">
            <a:extLst>
              <a:ext uri="{FF2B5EF4-FFF2-40B4-BE49-F238E27FC236}">
                <a16:creationId xmlns:a16="http://schemas.microsoft.com/office/drawing/2014/main" id="{F2F28536-17E6-3448-9B91-4B425D4537FA}"/>
              </a:ext>
            </a:extLst>
          </p:cNvPr>
          <p:cNvSpPr/>
          <p:nvPr/>
        </p:nvSpPr>
        <p:spPr>
          <a:xfrm>
            <a:off x="1577008" y="3065320"/>
            <a:ext cx="1563757" cy="795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Merging</a:t>
            </a:r>
            <a:r>
              <a:rPr lang="sv-SE" dirty="0"/>
              <a:t> </a:t>
            </a:r>
            <a:r>
              <a:rPr lang="sv-SE" dirty="0" err="1"/>
              <a:t>assemblies</a:t>
            </a:r>
            <a:r>
              <a:rPr lang="sv-SE" dirty="0"/>
              <a:t> </a:t>
            </a:r>
          </a:p>
        </p:txBody>
      </p:sp>
      <p:sp>
        <p:nvSpPr>
          <p:cNvPr id="46" name="Rektangel 45">
            <a:extLst>
              <a:ext uri="{FF2B5EF4-FFF2-40B4-BE49-F238E27FC236}">
                <a16:creationId xmlns:a16="http://schemas.microsoft.com/office/drawing/2014/main" id="{47ADF8DF-7BD2-AE41-AEC2-DF988688BA9E}"/>
              </a:ext>
            </a:extLst>
          </p:cNvPr>
          <p:cNvSpPr/>
          <p:nvPr/>
        </p:nvSpPr>
        <p:spPr>
          <a:xfrm>
            <a:off x="1457740" y="4270255"/>
            <a:ext cx="1802294" cy="795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Expression</a:t>
            </a:r>
          </a:p>
          <a:p>
            <a:pPr algn="ctr"/>
            <a:r>
              <a:rPr lang="sv-SE" dirty="0"/>
              <a:t>(</a:t>
            </a:r>
            <a:r>
              <a:rPr lang="sv-SE" dirty="0" err="1"/>
              <a:t>featureCounts</a:t>
            </a:r>
            <a:r>
              <a:rPr lang="sv-SE" dirty="0"/>
              <a:t> &amp; </a:t>
            </a:r>
            <a:r>
              <a:rPr lang="sv-SE" dirty="0" err="1"/>
              <a:t>edgeR</a:t>
            </a:r>
            <a:r>
              <a:rPr lang="sv-SE" dirty="0"/>
              <a:t>)</a:t>
            </a:r>
          </a:p>
        </p:txBody>
      </p:sp>
      <p:cxnSp>
        <p:nvCxnSpPr>
          <p:cNvPr id="48" name="Vinklad  47">
            <a:extLst>
              <a:ext uri="{FF2B5EF4-FFF2-40B4-BE49-F238E27FC236}">
                <a16:creationId xmlns:a16="http://schemas.microsoft.com/office/drawing/2014/main" id="{B3A30BA0-8188-6140-8423-F329D26650C8}"/>
              </a:ext>
            </a:extLst>
          </p:cNvPr>
          <p:cNvCxnSpPr>
            <a:cxnSpLocks/>
            <a:stCxn id="8" idx="1"/>
            <a:endCxn id="44" idx="3"/>
          </p:cNvCxnSpPr>
          <p:nvPr/>
        </p:nvCxnSpPr>
        <p:spPr>
          <a:xfrm flipH="1" flipV="1">
            <a:off x="3140765" y="2130287"/>
            <a:ext cx="2749826" cy="27439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ak pil 51">
            <a:extLst>
              <a:ext uri="{FF2B5EF4-FFF2-40B4-BE49-F238E27FC236}">
                <a16:creationId xmlns:a16="http://schemas.microsoft.com/office/drawing/2014/main" id="{052D5DA6-1A9C-0241-9D8E-3EA0417E7B66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>
            <a:off x="2358887" y="2527852"/>
            <a:ext cx="0" cy="5374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ak pil 54">
            <a:extLst>
              <a:ext uri="{FF2B5EF4-FFF2-40B4-BE49-F238E27FC236}">
                <a16:creationId xmlns:a16="http://schemas.microsoft.com/office/drawing/2014/main" id="{4174D7A5-523C-C341-85C1-D6CADED7FA99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>
            <a:off x="2358887" y="3860450"/>
            <a:ext cx="0" cy="4098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ruta 60">
            <a:extLst>
              <a:ext uri="{FF2B5EF4-FFF2-40B4-BE49-F238E27FC236}">
                <a16:creationId xmlns:a16="http://schemas.microsoft.com/office/drawing/2014/main" id="{5ED6EC05-0109-C44E-B1DD-0340F076E5F0}"/>
              </a:ext>
            </a:extLst>
          </p:cNvPr>
          <p:cNvSpPr txBox="1"/>
          <p:nvPr/>
        </p:nvSpPr>
        <p:spPr>
          <a:xfrm>
            <a:off x="8735655" y="4140786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(QC)</a:t>
            </a:r>
          </a:p>
        </p:txBody>
      </p:sp>
      <p:sp>
        <p:nvSpPr>
          <p:cNvPr id="62" name="textruta 61">
            <a:extLst>
              <a:ext uri="{FF2B5EF4-FFF2-40B4-BE49-F238E27FC236}">
                <a16:creationId xmlns:a16="http://schemas.microsoft.com/office/drawing/2014/main" id="{F6365239-B8A6-6147-93DD-ECEEA0C8A63F}"/>
              </a:ext>
            </a:extLst>
          </p:cNvPr>
          <p:cNvSpPr txBox="1"/>
          <p:nvPr/>
        </p:nvSpPr>
        <p:spPr>
          <a:xfrm>
            <a:off x="2198670" y="8322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72911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53AAA1-3D55-8446-B437-BED180C7D3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944" y="1429615"/>
            <a:ext cx="5696196" cy="39873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2EF4C64-EAE9-A249-AD2D-7CB0DAA88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GSNAP </a:t>
            </a:r>
            <a:r>
              <a:rPr lang="sv-SE" dirty="0">
                <a:sym typeface="Wingdings" pitchFamily="2" charset="2"/>
              </a:rPr>
              <a:t> </a:t>
            </a:r>
            <a:r>
              <a:rPr lang="sv-SE" dirty="0" err="1">
                <a:sym typeface="Wingdings" pitchFamily="2" charset="2"/>
              </a:rPr>
              <a:t>XenofilteR</a:t>
            </a:r>
            <a:r>
              <a:rPr lang="sv-SE" dirty="0">
                <a:sym typeface="Wingdings" pitchFamily="2" charset="2"/>
              </a:rPr>
              <a:t>  </a:t>
            </a:r>
            <a:r>
              <a:rPr lang="sv-SE" dirty="0" err="1">
                <a:sym typeface="Wingdings" pitchFamily="2" charset="2"/>
              </a:rPr>
              <a:t>QoRTs</a:t>
            </a:r>
            <a:endParaRPr lang="sv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3AB423-31F5-D84B-98E6-8392993CF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136" y="1266985"/>
            <a:ext cx="4350279" cy="4369443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514C203-E742-FC47-9A65-E78F1ABA2A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828"/>
          <a:stretch/>
        </p:blipFill>
        <p:spPr>
          <a:xfrm>
            <a:off x="7413597" y="5708159"/>
            <a:ext cx="3275359" cy="1131424"/>
          </a:xfrm>
          <a:prstGeom prst="rect">
            <a:avLst/>
          </a:prstGeom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7E86E1DB-0394-CA4C-85C2-79655D3E0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5865" y="4996685"/>
            <a:ext cx="1748208" cy="174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702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857A02D-D84F-6149-B8E0-C1DC054F5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5693" y="1195254"/>
            <a:ext cx="9700955" cy="57370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851AEB-A13B-5246-9432-658DE6F6081B}"/>
              </a:ext>
            </a:extLst>
          </p:cNvPr>
          <p:cNvSpPr txBox="1"/>
          <p:nvPr/>
        </p:nvSpPr>
        <p:spPr>
          <a:xfrm>
            <a:off x="49448" y="2643081"/>
            <a:ext cx="2089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MM_Threshould</a:t>
            </a:r>
            <a:r>
              <a:rPr lang="sv-SE" dirty="0"/>
              <a:t> =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B8FAD6-0C48-7042-9448-27FDF6B7462C}"/>
              </a:ext>
            </a:extLst>
          </p:cNvPr>
          <p:cNvSpPr txBox="1"/>
          <p:nvPr/>
        </p:nvSpPr>
        <p:spPr>
          <a:xfrm>
            <a:off x="49448" y="5914861"/>
            <a:ext cx="220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MM_Threshould</a:t>
            </a:r>
            <a:r>
              <a:rPr lang="sv-SE" dirty="0"/>
              <a:t> = 28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6A6039-7B68-F842-899A-AF0562385014}"/>
              </a:ext>
            </a:extLst>
          </p:cNvPr>
          <p:cNvSpPr txBox="1"/>
          <p:nvPr/>
        </p:nvSpPr>
        <p:spPr>
          <a:xfrm>
            <a:off x="-67571" y="4132095"/>
            <a:ext cx="220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MM_Threshould</a:t>
            </a:r>
            <a:r>
              <a:rPr lang="sv-SE" dirty="0"/>
              <a:t> = 16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3480A2-BC38-F847-89D3-60711777353D}"/>
              </a:ext>
            </a:extLst>
          </p:cNvPr>
          <p:cNvCxnSpPr>
            <a:cxnSpLocks/>
          </p:cNvCxnSpPr>
          <p:nvPr/>
        </p:nvCxnSpPr>
        <p:spPr>
          <a:xfrm>
            <a:off x="6007261" y="6284193"/>
            <a:ext cx="798653" cy="1629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2">
            <a:extLst>
              <a:ext uri="{FF2B5EF4-FFF2-40B4-BE49-F238E27FC236}">
                <a16:creationId xmlns:a16="http://schemas.microsoft.com/office/drawing/2014/main" id="{340A7735-B3EA-0740-969A-5B4F24F15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GSNAP </a:t>
            </a:r>
            <a:r>
              <a:rPr lang="sv-SE" dirty="0">
                <a:sym typeface="Wingdings" pitchFamily="2" charset="2"/>
              </a:rPr>
              <a:t> </a:t>
            </a:r>
            <a:r>
              <a:rPr lang="sv-SE" dirty="0" err="1">
                <a:sym typeface="Wingdings" pitchFamily="2" charset="2"/>
              </a:rPr>
              <a:t>XenofilteR</a:t>
            </a:r>
            <a:r>
              <a:rPr lang="sv-SE" dirty="0">
                <a:sym typeface="Wingdings" pitchFamily="2" charset="2"/>
              </a:rPr>
              <a:t>  </a:t>
            </a:r>
            <a:r>
              <a:rPr lang="sv-SE" dirty="0" err="1">
                <a:sym typeface="Wingdings" pitchFamily="2" charset="2"/>
              </a:rPr>
              <a:t>QoRTs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154432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innehåll 1">
            <a:extLst>
              <a:ext uri="{FF2B5EF4-FFF2-40B4-BE49-F238E27FC236}">
                <a16:creationId xmlns:a16="http://schemas.microsoft.com/office/drawing/2014/main" id="{B8871DBF-1539-5A43-A1F3-190D9B790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StringTie</a:t>
            </a:r>
            <a:r>
              <a:rPr lang="sv-SE" dirty="0"/>
              <a:t> + </a:t>
            </a:r>
            <a:r>
              <a:rPr lang="sv-SE" dirty="0" err="1"/>
              <a:t>funannotate</a:t>
            </a:r>
            <a:endParaRPr lang="sv-SE" dirty="0"/>
          </a:p>
          <a:p>
            <a:pPr lvl="1"/>
            <a:r>
              <a:rPr lang="sv-SE" dirty="0" err="1"/>
              <a:t>There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28 </a:t>
            </a:r>
            <a:r>
              <a:rPr lang="sv-SE" dirty="0" err="1"/>
              <a:t>novel</a:t>
            </a:r>
            <a:r>
              <a:rPr lang="sv-SE" dirty="0"/>
              <a:t> transcript/gene</a:t>
            </a:r>
          </a:p>
          <a:p>
            <a:endParaRPr lang="sv-SE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D43EE0A-E8DB-9849-9A88-05AD50444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Transcriptome</a:t>
            </a:r>
            <a:r>
              <a:rPr lang="sv-SE" dirty="0"/>
              <a:t> </a:t>
            </a:r>
            <a:r>
              <a:rPr lang="sv-SE" dirty="0" err="1"/>
              <a:t>assembly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712900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innehåll 1">
            <a:extLst>
              <a:ext uri="{FF2B5EF4-FFF2-40B4-BE49-F238E27FC236}">
                <a16:creationId xmlns:a16="http://schemas.microsoft.com/office/drawing/2014/main" id="{98079B7F-EE51-3F44-97F5-0053F8A20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801"/>
            <a:ext cx="10515600" cy="830128"/>
          </a:xfrm>
        </p:spPr>
        <p:txBody>
          <a:bodyPr>
            <a:normAutofit lnSpcReduction="10000"/>
          </a:bodyPr>
          <a:lstStyle/>
          <a:p>
            <a:r>
              <a:rPr lang="en-GB"/>
              <a:t>Extracting gene expression by featurecounts requiring mapping quality above 20</a:t>
            </a:r>
          </a:p>
        </p:txBody>
      </p:sp>
      <p:sp>
        <p:nvSpPr>
          <p:cNvPr id="3" name="Rubrik 2">
            <a:extLst>
              <a:ext uri="{FF2B5EF4-FFF2-40B4-BE49-F238E27FC236}">
                <a16:creationId xmlns:a16="http://schemas.microsoft.com/office/drawing/2014/main" id="{74E618B6-04D3-6E45-A8C2-9A6587A3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Expression analysis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4A949A3E-00B1-614F-898F-5BC65C514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1" y="3673474"/>
            <a:ext cx="7518399" cy="2819400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00F5A560-3419-EF45-83AC-423435DF8F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193" b="9952"/>
          <a:stretch/>
        </p:blipFill>
        <p:spPr>
          <a:xfrm>
            <a:off x="122582" y="2316929"/>
            <a:ext cx="4515679" cy="452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662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4E618B6-04D3-6E45-A8C2-9A6587A3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Expression analysis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031FCB40-932D-5A4D-A2D8-14FF9975D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are only 89 genes where the normalised expression among all samples are </a:t>
            </a:r>
            <a:r>
              <a:rPr lang="en-GB" u="sng" dirty="0"/>
              <a:t>&gt;</a:t>
            </a:r>
            <a:r>
              <a:rPr lang="en-GB" dirty="0"/>
              <a:t> 10.</a:t>
            </a:r>
          </a:p>
          <a:p>
            <a:endParaRPr lang="en-GB" dirty="0"/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0D997849-3DE6-0E4D-8D7B-91DE89F5B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566" y="2400300"/>
            <a:ext cx="10591800" cy="4457700"/>
          </a:xfrm>
          <a:prstGeom prst="rect">
            <a:avLst/>
          </a:prstGeom>
        </p:spPr>
      </p:pic>
      <p:sp>
        <p:nvSpPr>
          <p:cNvPr id="13" name="textruta 12">
            <a:extLst>
              <a:ext uri="{FF2B5EF4-FFF2-40B4-BE49-F238E27FC236}">
                <a16:creationId xmlns:a16="http://schemas.microsoft.com/office/drawing/2014/main" id="{3F3D9ED4-132C-F74E-824E-B26AEC2A98A9}"/>
              </a:ext>
            </a:extLst>
          </p:cNvPr>
          <p:cNvSpPr txBox="1"/>
          <p:nvPr/>
        </p:nvSpPr>
        <p:spPr>
          <a:xfrm>
            <a:off x="525319" y="3631019"/>
            <a:ext cx="11481151" cy="646331"/>
          </a:xfrm>
          <a:prstGeom prst="rect">
            <a:avLst/>
          </a:prstGeom>
          <a:solidFill>
            <a:schemeClr val="accent4">
              <a:lumMod val="20000"/>
              <a:lumOff val="80000"/>
              <a:alpha val="21000"/>
            </a:schemeClr>
          </a:solidFill>
        </p:spPr>
        <p:txBody>
          <a:bodyPr wrap="square" rtlCol="0">
            <a:spAutoFit/>
          </a:bodyPr>
          <a:lstStyle/>
          <a:p>
            <a:r>
              <a:rPr lang="sv-SE" dirty="0"/>
              <a:t>Transcript </a:t>
            </a:r>
            <a:r>
              <a:rPr lang="sv-SE" dirty="0" err="1"/>
              <a:t>assembly</a:t>
            </a:r>
            <a:endParaRPr lang="sv-SE" dirty="0"/>
          </a:p>
          <a:p>
            <a:endParaRPr lang="sv-SE" dirty="0"/>
          </a:p>
        </p:txBody>
      </p:sp>
      <p:sp>
        <p:nvSpPr>
          <p:cNvPr id="14" name="textruta 13">
            <a:extLst>
              <a:ext uri="{FF2B5EF4-FFF2-40B4-BE49-F238E27FC236}">
                <a16:creationId xmlns:a16="http://schemas.microsoft.com/office/drawing/2014/main" id="{19833E33-CF19-B547-B469-52CE126F6B07}"/>
              </a:ext>
            </a:extLst>
          </p:cNvPr>
          <p:cNvSpPr txBox="1"/>
          <p:nvPr/>
        </p:nvSpPr>
        <p:spPr>
          <a:xfrm>
            <a:off x="502784" y="3244334"/>
            <a:ext cx="11481151" cy="369332"/>
          </a:xfrm>
          <a:prstGeom prst="rect">
            <a:avLst/>
          </a:prstGeom>
          <a:solidFill>
            <a:schemeClr val="accent2">
              <a:lumMod val="40000"/>
              <a:lumOff val="60000"/>
              <a:alpha val="21000"/>
            </a:schemeClr>
          </a:solidFill>
        </p:spPr>
        <p:txBody>
          <a:bodyPr wrap="square" rtlCol="0">
            <a:spAutoFit/>
          </a:bodyPr>
          <a:lstStyle/>
          <a:p>
            <a:r>
              <a:rPr lang="sv-SE" dirty="0" err="1"/>
              <a:t>Funannotate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688119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18DC8-F266-6F48-9C40-B3BABA62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BUSCO: fungi_obd10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75CA3-3FE8-D54D-975E-D4CD72C7C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BUSCO </a:t>
            </a:r>
            <a:r>
              <a:rPr lang="sv-SE" dirty="0" err="1"/>
              <a:t>genome</a:t>
            </a:r>
            <a:r>
              <a:rPr lang="sv-SE" dirty="0"/>
              <a:t>:</a:t>
            </a:r>
          </a:p>
          <a:p>
            <a:pPr lvl="1"/>
            <a:endParaRPr lang="sv-SE" dirty="0"/>
          </a:p>
          <a:p>
            <a:pPr lvl="1"/>
            <a:endParaRPr lang="sv-SE" dirty="0"/>
          </a:p>
          <a:p>
            <a:pPr lvl="1"/>
            <a:endParaRPr lang="sv-SE" dirty="0"/>
          </a:p>
          <a:p>
            <a:pPr lvl="1"/>
            <a:endParaRPr lang="sv-SE" dirty="0"/>
          </a:p>
          <a:p>
            <a:r>
              <a:rPr lang="sv-SE" dirty="0" err="1"/>
              <a:t>Busco</a:t>
            </a:r>
            <a:r>
              <a:rPr lang="sv-SE" dirty="0"/>
              <a:t> annotation:</a:t>
            </a:r>
          </a:p>
          <a:p>
            <a:pPr lvl="1"/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701C8-79C3-A549-8AF2-3D00DB9A6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2</a:t>
            </a:fld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080A59-FC54-EB41-98EE-A5092E262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576" y="4283900"/>
            <a:ext cx="5203952" cy="20724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34C122-4EE7-6346-B18F-C02460782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576" y="1557517"/>
            <a:ext cx="5203952" cy="208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167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4E618B6-04D3-6E45-A8C2-9A6587A3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Expression analysis</a:t>
            </a:r>
          </a:p>
        </p:txBody>
      </p:sp>
      <p:pic>
        <p:nvPicPr>
          <p:cNvPr id="9" name="Platshållare för innehåll 8">
            <a:extLst>
              <a:ext uri="{FF2B5EF4-FFF2-40B4-BE49-F238E27FC236}">
                <a16:creationId xmlns:a16="http://schemas.microsoft.com/office/drawing/2014/main" id="{0F576E2C-90A9-CB4D-AF3C-A779B486C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1425" y="1267111"/>
            <a:ext cx="5609689" cy="5609689"/>
          </a:xfrm>
        </p:spPr>
      </p:pic>
    </p:spTree>
    <p:extLst>
      <p:ext uri="{BB962C8B-B14F-4D97-AF65-F5344CB8AC3E}">
        <p14:creationId xmlns:p14="http://schemas.microsoft.com/office/powerpoint/2010/main" val="1687892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innehåll 1">
            <a:extLst>
              <a:ext uri="{FF2B5EF4-FFF2-40B4-BE49-F238E27FC236}">
                <a16:creationId xmlns:a16="http://schemas.microsoft.com/office/drawing/2014/main" id="{7DCD9B0C-468D-4F44-890C-AB2CA7CC1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New pipeline has </a:t>
            </a:r>
            <a:r>
              <a:rPr lang="sv-SE" dirty="0" err="1"/>
              <a:t>helped</a:t>
            </a:r>
            <a:r>
              <a:rPr lang="sv-SE" dirty="0"/>
              <a:t> to </a:t>
            </a:r>
            <a:r>
              <a:rPr lang="sv-SE" dirty="0" err="1"/>
              <a:t>rescue</a:t>
            </a:r>
            <a:r>
              <a:rPr lang="sv-SE" dirty="0"/>
              <a:t> </a:t>
            </a:r>
            <a:r>
              <a:rPr lang="sv-SE" dirty="0" err="1"/>
              <a:t>reads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proper </a:t>
            </a:r>
            <a:r>
              <a:rPr lang="sv-SE" dirty="0" err="1"/>
              <a:t>alignment</a:t>
            </a:r>
            <a:r>
              <a:rPr lang="sv-SE" dirty="0"/>
              <a:t> on </a:t>
            </a:r>
            <a:r>
              <a:rPr lang="sv-SE" dirty="0" err="1"/>
              <a:t>AM_fungi</a:t>
            </a:r>
            <a:r>
              <a:rPr lang="sv-SE" dirty="0"/>
              <a:t> </a:t>
            </a:r>
            <a:r>
              <a:rPr lang="sv-SE" dirty="0" err="1"/>
              <a:t>genome</a:t>
            </a:r>
            <a:endParaRPr lang="sv-SE" dirty="0"/>
          </a:p>
          <a:p>
            <a:endParaRPr lang="sv-SE" dirty="0"/>
          </a:p>
          <a:p>
            <a:r>
              <a:rPr lang="sv-SE" dirty="0" err="1"/>
              <a:t>There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28 </a:t>
            </a:r>
            <a:r>
              <a:rPr lang="sv-SE" dirty="0" err="1"/>
              <a:t>novel</a:t>
            </a:r>
            <a:r>
              <a:rPr lang="sv-SE" dirty="0"/>
              <a:t> transcripts/genes </a:t>
            </a:r>
            <a:r>
              <a:rPr lang="sv-SE" dirty="0" err="1"/>
              <a:t>identified</a:t>
            </a:r>
            <a:r>
              <a:rPr lang="sv-SE" dirty="0"/>
              <a:t> </a:t>
            </a:r>
            <a:r>
              <a:rPr lang="sv-SE" dirty="0" err="1"/>
              <a:t>using</a:t>
            </a:r>
            <a:r>
              <a:rPr lang="sv-SE" dirty="0"/>
              <a:t> </a:t>
            </a:r>
            <a:r>
              <a:rPr lang="sv-SE" dirty="0" err="1"/>
              <a:t>assigned</a:t>
            </a:r>
            <a:r>
              <a:rPr lang="sv-SE" dirty="0"/>
              <a:t> </a:t>
            </a:r>
            <a:r>
              <a:rPr lang="sv-SE" dirty="0" err="1"/>
              <a:t>reads</a:t>
            </a:r>
            <a:r>
              <a:rPr lang="sv-SE" dirty="0"/>
              <a:t> to </a:t>
            </a:r>
            <a:r>
              <a:rPr lang="sv-SE" dirty="0" err="1"/>
              <a:t>AM_fungi</a:t>
            </a:r>
            <a:r>
              <a:rPr lang="sv-SE" dirty="0"/>
              <a:t> </a:t>
            </a:r>
            <a:r>
              <a:rPr lang="sv-SE" dirty="0" err="1"/>
              <a:t>genome</a:t>
            </a:r>
            <a:endParaRPr lang="sv-SE" dirty="0"/>
          </a:p>
          <a:p>
            <a:endParaRPr lang="sv-SE" dirty="0"/>
          </a:p>
          <a:p>
            <a:r>
              <a:rPr lang="sv-SE" dirty="0"/>
              <a:t>Small </a:t>
            </a:r>
            <a:r>
              <a:rPr lang="sv-SE" dirty="0" err="1"/>
              <a:t>fraction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reads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assigned</a:t>
            </a:r>
            <a:r>
              <a:rPr lang="sv-SE" dirty="0"/>
              <a:t> to features (genes) </a:t>
            </a:r>
            <a:r>
              <a:rPr lang="sv-SE" dirty="0" err="1"/>
              <a:t>which</a:t>
            </a:r>
            <a:r>
              <a:rPr lang="sv-SE" dirty="0"/>
              <a:t> </a:t>
            </a:r>
            <a:r>
              <a:rPr lang="sv-SE" dirty="0" err="1"/>
              <a:t>may</a:t>
            </a:r>
            <a:r>
              <a:rPr lang="sv-SE" dirty="0"/>
              <a:t> not be </a:t>
            </a:r>
            <a:r>
              <a:rPr lang="sv-SE" dirty="0" err="1"/>
              <a:t>enough</a:t>
            </a:r>
            <a:r>
              <a:rPr lang="sv-SE" dirty="0"/>
              <a:t> for </a:t>
            </a:r>
            <a:r>
              <a:rPr lang="sv-SE" dirty="0" err="1"/>
              <a:t>downstream</a:t>
            </a:r>
            <a:r>
              <a:rPr lang="sv-SE" dirty="0"/>
              <a:t> DE </a:t>
            </a:r>
            <a:r>
              <a:rPr lang="sv-SE" dirty="0" err="1"/>
              <a:t>analysis</a:t>
            </a:r>
            <a:r>
              <a:rPr lang="sv-SE" dirty="0"/>
              <a:t>.</a:t>
            </a:r>
          </a:p>
        </p:txBody>
      </p:sp>
      <p:sp>
        <p:nvSpPr>
          <p:cNvPr id="3" name="Rubrik 2">
            <a:extLst>
              <a:ext uri="{FF2B5EF4-FFF2-40B4-BE49-F238E27FC236}">
                <a16:creationId xmlns:a16="http://schemas.microsoft.com/office/drawing/2014/main" id="{09B601CA-A800-0A4C-817F-32C87A916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Conclusion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180815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3E5D4-ADAE-E849-9124-57BB3CBC1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RNA_Seq</a:t>
            </a:r>
            <a:r>
              <a:rPr lang="sv-SE" dirty="0"/>
              <a:t>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5DA3F-8C92-7242-9381-36EEF6BCD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36 </a:t>
            </a:r>
            <a:r>
              <a:rPr lang="sv-SE" dirty="0" err="1"/>
              <a:t>mRNA</a:t>
            </a:r>
            <a:r>
              <a:rPr lang="sv-SE" dirty="0"/>
              <a:t>:</a:t>
            </a:r>
          </a:p>
          <a:p>
            <a:pPr lvl="1"/>
            <a:r>
              <a:rPr lang="sv-SE" dirty="0"/>
              <a:t>GC </a:t>
            </a:r>
            <a:r>
              <a:rPr lang="sv-SE" dirty="0" err="1"/>
              <a:t>content</a:t>
            </a:r>
            <a:endParaRPr lang="sv-SE" dirty="0"/>
          </a:p>
          <a:p>
            <a:pPr lvl="1"/>
            <a:endParaRPr lang="sv-SE" dirty="0"/>
          </a:p>
          <a:p>
            <a:pPr lvl="1"/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4BD7B7-6380-AC46-B5CD-D850B8262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3</a:t>
            </a:fld>
            <a:endParaRPr lang="sv-S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4205A3-5172-C247-B33F-DFD7CCE4B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1" y="2112768"/>
            <a:ext cx="12192000" cy="474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416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528AFC-5609-9843-B33A-6E496D2E9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Identical</a:t>
            </a:r>
            <a:r>
              <a:rPr lang="sv-SE" dirty="0"/>
              <a:t> </a:t>
            </a:r>
            <a:r>
              <a:rPr lang="sv-SE" dirty="0" err="1"/>
              <a:t>sequences</a:t>
            </a:r>
            <a:endParaRPr lang="sv-SE" dirty="0"/>
          </a:p>
          <a:p>
            <a:r>
              <a:rPr lang="sv-SE" dirty="0" err="1"/>
              <a:t>Potentially</a:t>
            </a:r>
            <a:r>
              <a:rPr lang="sv-SE" dirty="0"/>
              <a:t> 17 </a:t>
            </a:r>
            <a:r>
              <a:rPr lang="sv-SE" dirty="0" err="1"/>
              <a:t>scaffolds</a:t>
            </a:r>
            <a:r>
              <a:rPr lang="sv-SE" dirty="0"/>
              <a:t> &gt;90% </a:t>
            </a:r>
            <a:r>
              <a:rPr lang="sv-SE" dirty="0" err="1"/>
              <a:t>similarity</a:t>
            </a:r>
            <a:endParaRPr lang="sv-SE" dirty="0"/>
          </a:p>
          <a:p>
            <a:endParaRPr lang="sv-S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AB648C-A614-0C48-AD22-DB9A0270B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Assembly</a:t>
            </a:r>
            <a:endParaRPr lang="sv-S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312AD-165A-684A-9F94-D55F70C3D5DD}"/>
              </a:ext>
            </a:extLst>
          </p:cNvPr>
          <p:cNvSpPr txBox="1"/>
          <p:nvPr/>
        </p:nvSpPr>
        <p:spPr>
          <a:xfrm>
            <a:off x="5390147" y="6328611"/>
            <a:ext cx="1509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Scaffold_3518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E2C0AD-B13D-7947-A706-1960B97711DE}"/>
              </a:ext>
            </a:extLst>
          </p:cNvPr>
          <p:cNvSpPr txBox="1"/>
          <p:nvPr/>
        </p:nvSpPr>
        <p:spPr>
          <a:xfrm rot="16200000">
            <a:off x="1694803" y="3812012"/>
            <a:ext cx="1376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scaffold_790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F320BB-4C58-2B43-91A1-2CC18F1C8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305" y="3044177"/>
            <a:ext cx="6568866" cy="328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85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9908E4-9384-C04B-90A4-F4303321B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43 RNA-</a:t>
            </a:r>
            <a:r>
              <a:rPr lang="sv-SE" dirty="0" err="1"/>
              <a:t>seq</a:t>
            </a:r>
            <a:r>
              <a:rPr lang="sv-SE" dirty="0"/>
              <a:t> </a:t>
            </a:r>
            <a:r>
              <a:rPr lang="sv-SE" dirty="0" err="1"/>
              <a:t>samples</a:t>
            </a:r>
            <a:r>
              <a:rPr lang="sv-SE" dirty="0"/>
              <a:t> (</a:t>
            </a:r>
            <a:r>
              <a:rPr lang="sv-SE" dirty="0" err="1"/>
              <a:t>fungi</a:t>
            </a:r>
            <a:r>
              <a:rPr lang="sv-SE" dirty="0"/>
              <a:t> + </a:t>
            </a:r>
            <a:r>
              <a:rPr lang="sv-SE" dirty="0" err="1"/>
              <a:t>Sorghum</a:t>
            </a:r>
            <a:r>
              <a:rPr lang="sv-SE" dirty="0"/>
              <a:t>)</a:t>
            </a:r>
          </a:p>
          <a:p>
            <a:r>
              <a:rPr lang="sv-SE" dirty="0"/>
              <a:t>QC</a:t>
            </a:r>
          </a:p>
          <a:p>
            <a:pPr lvl="1"/>
            <a:r>
              <a:rPr lang="sv-SE" dirty="0" err="1"/>
              <a:t>FastQC</a:t>
            </a:r>
            <a:r>
              <a:rPr lang="sv-SE" dirty="0"/>
              <a:t>: </a:t>
            </a:r>
            <a:r>
              <a:rPr lang="sv-SE" dirty="0" err="1"/>
              <a:t>Reads</a:t>
            </a:r>
            <a:r>
              <a:rPr lang="sv-SE" dirty="0"/>
              <a:t> </a:t>
            </a:r>
            <a:r>
              <a:rPr lang="sv-SE" dirty="0" err="1"/>
              <a:t>seem</a:t>
            </a:r>
            <a:r>
              <a:rPr lang="sv-SE" dirty="0"/>
              <a:t> to </a:t>
            </a:r>
            <a:r>
              <a:rPr lang="sv-SE" dirty="0" err="1"/>
              <a:t>have</a:t>
            </a:r>
            <a:r>
              <a:rPr lang="sv-SE" dirty="0"/>
              <a:t> </a:t>
            </a:r>
            <a:r>
              <a:rPr lang="sv-SE" dirty="0" err="1"/>
              <a:t>high</a:t>
            </a:r>
            <a:r>
              <a:rPr lang="sv-SE" dirty="0"/>
              <a:t> </a:t>
            </a:r>
            <a:r>
              <a:rPr lang="sv-SE" dirty="0" err="1"/>
              <a:t>quality</a:t>
            </a:r>
            <a:r>
              <a:rPr lang="sv-SE" dirty="0"/>
              <a:t>; </a:t>
            </a:r>
            <a:r>
              <a:rPr lang="sv-SE" dirty="0" err="1"/>
              <a:t>first</a:t>
            </a:r>
            <a:r>
              <a:rPr lang="sv-SE" dirty="0"/>
              <a:t> 10 </a:t>
            </a:r>
            <a:r>
              <a:rPr lang="sv-SE" dirty="0" err="1"/>
              <a:t>bases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clipped</a:t>
            </a:r>
            <a:r>
              <a:rPr lang="sv-SE" dirty="0"/>
              <a:t> </a:t>
            </a:r>
            <a:r>
              <a:rPr lang="sv-SE" dirty="0" err="1"/>
              <a:t>due</a:t>
            </a:r>
            <a:r>
              <a:rPr lang="sv-SE" dirty="0"/>
              <a:t> to bias GC </a:t>
            </a:r>
            <a:r>
              <a:rPr lang="sv-SE" dirty="0" err="1"/>
              <a:t>content</a:t>
            </a:r>
            <a:r>
              <a:rPr lang="sv-SE" dirty="0"/>
              <a:t> (</a:t>
            </a:r>
            <a:r>
              <a:rPr lang="sv-SE" dirty="0" err="1"/>
              <a:t>barcodes</a:t>
            </a:r>
            <a:r>
              <a:rPr lang="sv-SE" dirty="0"/>
              <a:t>). </a:t>
            </a:r>
            <a:r>
              <a:rPr lang="sv-SE" dirty="0" err="1"/>
              <a:t>Two</a:t>
            </a:r>
            <a:r>
              <a:rPr lang="sv-SE" dirty="0"/>
              <a:t> modes in GC </a:t>
            </a:r>
            <a:r>
              <a:rPr lang="sv-SE" dirty="0" err="1"/>
              <a:t>content</a:t>
            </a:r>
            <a:r>
              <a:rPr lang="sv-SE" dirty="0"/>
              <a:t> </a:t>
            </a:r>
            <a:r>
              <a:rPr lang="sv-SE" dirty="0">
                <a:sym typeface="Wingdings" pitchFamily="2" charset="2"/>
              </a:rPr>
              <a:t> </a:t>
            </a:r>
            <a:r>
              <a:rPr lang="sv-SE" dirty="0" err="1">
                <a:sym typeface="Wingdings" pitchFamily="2" charset="2"/>
              </a:rPr>
              <a:t>Two</a:t>
            </a:r>
            <a:r>
              <a:rPr lang="sv-SE" dirty="0">
                <a:sym typeface="Wingdings" pitchFamily="2" charset="2"/>
              </a:rPr>
              <a:t> species (</a:t>
            </a:r>
            <a:r>
              <a:rPr lang="sv-SE" dirty="0" err="1">
                <a:sym typeface="Wingdings" pitchFamily="2" charset="2"/>
              </a:rPr>
              <a:t>AM_Fungi</a:t>
            </a:r>
            <a:r>
              <a:rPr lang="sv-SE" dirty="0">
                <a:sym typeface="Wingdings" pitchFamily="2" charset="2"/>
              </a:rPr>
              <a:t> + </a:t>
            </a:r>
            <a:r>
              <a:rPr lang="sv-SE" dirty="0" err="1">
                <a:sym typeface="Wingdings" pitchFamily="2" charset="2"/>
              </a:rPr>
              <a:t>Sorghum</a:t>
            </a:r>
            <a:r>
              <a:rPr lang="sv-SE" dirty="0">
                <a:sym typeface="Wingdings" pitchFamily="2" charset="2"/>
              </a:rPr>
              <a:t>)</a:t>
            </a:r>
            <a:endParaRPr lang="sv-SE" dirty="0"/>
          </a:p>
          <a:p>
            <a:pPr lvl="1"/>
            <a:r>
              <a:rPr lang="sv-SE" dirty="0" err="1"/>
              <a:t>rRNA</a:t>
            </a:r>
            <a:r>
              <a:rPr lang="sv-SE" dirty="0"/>
              <a:t>: </a:t>
            </a:r>
            <a:r>
              <a:rPr lang="sv-SE" dirty="0" err="1"/>
              <a:t>Cannot</a:t>
            </a:r>
            <a:r>
              <a:rPr lang="sv-SE" dirty="0"/>
              <a:t> be </a:t>
            </a:r>
            <a:r>
              <a:rPr lang="sv-SE" dirty="0" err="1"/>
              <a:t>run</a:t>
            </a:r>
            <a:r>
              <a:rPr lang="sv-SE" dirty="0"/>
              <a:t> </a:t>
            </a:r>
            <a:r>
              <a:rPr lang="sv-SE" dirty="0" err="1"/>
              <a:t>because</a:t>
            </a:r>
            <a:r>
              <a:rPr lang="sv-SE" dirty="0"/>
              <a:t> </a:t>
            </a:r>
            <a:r>
              <a:rPr lang="sv-SE" dirty="0" err="1"/>
              <a:t>rRNA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not </a:t>
            </a:r>
            <a:r>
              <a:rPr lang="sv-SE" dirty="0" err="1"/>
              <a:t>annotated</a:t>
            </a:r>
            <a:endParaRPr lang="sv-SE" dirty="0"/>
          </a:p>
          <a:p>
            <a:r>
              <a:rPr lang="sv-SE" dirty="0" err="1"/>
              <a:t>Alignment</a:t>
            </a:r>
            <a:r>
              <a:rPr lang="sv-SE" dirty="0"/>
              <a:t> and </a:t>
            </a:r>
            <a:r>
              <a:rPr lang="sv-SE" dirty="0" err="1"/>
              <a:t>transcriptome</a:t>
            </a:r>
            <a:r>
              <a:rPr lang="sv-SE" dirty="0"/>
              <a:t> </a:t>
            </a:r>
            <a:r>
              <a:rPr lang="sv-SE" dirty="0" err="1"/>
              <a:t>assembly</a:t>
            </a:r>
            <a:endParaRPr lang="sv-SE" dirty="0"/>
          </a:p>
          <a:p>
            <a:pPr lvl="1"/>
            <a:r>
              <a:rPr lang="sv-SE" dirty="0"/>
              <a:t>QC</a:t>
            </a:r>
          </a:p>
          <a:p>
            <a:pPr lvl="1"/>
            <a:r>
              <a:rPr lang="sv-SE" dirty="0" err="1"/>
              <a:t>StringTie</a:t>
            </a:r>
            <a:endParaRPr lang="sv-SE" dirty="0"/>
          </a:p>
          <a:p>
            <a:pPr lvl="1"/>
            <a:r>
              <a:rPr lang="sv-SE" dirty="0"/>
              <a:t>Expression</a:t>
            </a:r>
          </a:p>
          <a:p>
            <a:r>
              <a:rPr lang="sv-SE" dirty="0" err="1"/>
              <a:t>Intersect</a:t>
            </a:r>
            <a:r>
              <a:rPr lang="sv-SE" dirty="0"/>
              <a:t> </a:t>
            </a:r>
            <a:r>
              <a:rPr lang="sv-SE" dirty="0" err="1"/>
              <a:t>assembled</a:t>
            </a:r>
            <a:r>
              <a:rPr lang="sv-SE" dirty="0"/>
              <a:t> transcript </a:t>
            </a:r>
            <a:r>
              <a:rPr lang="sv-SE" dirty="0" err="1"/>
              <a:t>with</a:t>
            </a:r>
            <a:r>
              <a:rPr lang="sv-SE" dirty="0"/>
              <a:t> regions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interest</a:t>
            </a:r>
            <a:endParaRPr lang="sv-SE" dirty="0"/>
          </a:p>
          <a:p>
            <a:endParaRPr lang="en-S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B74DA2B-F075-A849-8865-53D998461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Analysis</a:t>
            </a:r>
            <a:r>
              <a:rPr lang="sv-SE" dirty="0"/>
              <a:t> </a:t>
            </a:r>
            <a:r>
              <a:rPr lang="sv-SE" dirty="0" err="1"/>
              <a:t>outline</a:t>
            </a:r>
            <a:endParaRPr lang="en-S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23CF08-D703-0645-B6A8-F3449B97D31A}"/>
              </a:ext>
            </a:extLst>
          </p:cNvPr>
          <p:cNvSpPr/>
          <p:nvPr/>
        </p:nvSpPr>
        <p:spPr>
          <a:xfrm>
            <a:off x="0" y="-419244"/>
            <a:ext cx="1219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sz="1200" b="1" dirty="0">
                <a:latin typeface="Arial" panose="020B0604020202020204" pitchFamily="34" charset="0"/>
                <a:cs typeface="Arial" panose="020B0604020202020204" pitchFamily="34" charset="0"/>
              </a:rPr>
              <a:t>Adding color to something? </a:t>
            </a:r>
            <a:r>
              <a:rPr lang="en-SE" sz="1200" dirty="0">
                <a:latin typeface="Arial" panose="020B0604020202020204" pitchFamily="34" charset="0"/>
                <a:cs typeface="Arial" panose="020B0604020202020204" pitchFamily="34" charset="0"/>
              </a:rPr>
              <a:t>The SciLifeLab brand colors are included in this templates’ “Theme colours”, found at the top row when opening the colour palette.</a:t>
            </a:r>
          </a:p>
        </p:txBody>
      </p:sp>
    </p:spTree>
    <p:extLst>
      <p:ext uri="{BB962C8B-B14F-4D97-AF65-F5344CB8AC3E}">
        <p14:creationId xmlns:p14="http://schemas.microsoft.com/office/powerpoint/2010/main" val="4254786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9908E4-9384-C04B-90A4-F4303321B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Mapping</a:t>
            </a:r>
            <a:r>
              <a:rPr lang="sv-SE" dirty="0"/>
              <a:t> </a:t>
            </a:r>
            <a:r>
              <a:rPr lang="sv-SE" dirty="0" err="1"/>
              <a:t>reads</a:t>
            </a:r>
            <a:r>
              <a:rPr lang="sv-SE" dirty="0"/>
              <a:t> to </a:t>
            </a:r>
            <a:r>
              <a:rPr lang="sv-SE" dirty="0" err="1"/>
              <a:t>Sorghum</a:t>
            </a:r>
            <a:r>
              <a:rPr lang="sv-SE" dirty="0"/>
              <a:t> and </a:t>
            </a:r>
            <a:r>
              <a:rPr lang="sv-SE" dirty="0" err="1"/>
              <a:t>AM_Fungi</a:t>
            </a:r>
            <a:r>
              <a:rPr lang="sv-SE" dirty="0"/>
              <a:t> </a:t>
            </a:r>
            <a:r>
              <a:rPr lang="sv-SE" dirty="0" err="1"/>
              <a:t>separeately</a:t>
            </a:r>
            <a:endParaRPr lang="sv-SE" dirty="0"/>
          </a:p>
          <a:p>
            <a:pPr lvl="1"/>
            <a:r>
              <a:rPr lang="sv-SE" dirty="0"/>
              <a:t>STAR</a:t>
            </a:r>
          </a:p>
          <a:p>
            <a:pPr lvl="1"/>
            <a:r>
              <a:rPr lang="sv-SE" dirty="0">
                <a:solidFill>
                  <a:srgbClr val="00B0F0"/>
                </a:solidFill>
              </a:rPr>
              <a:t>GSNAP</a:t>
            </a:r>
          </a:p>
          <a:p>
            <a:r>
              <a:rPr lang="sv-SE" dirty="0" err="1"/>
              <a:t>Assigning</a:t>
            </a:r>
            <a:r>
              <a:rPr lang="sv-SE" dirty="0"/>
              <a:t> the </a:t>
            </a:r>
            <a:r>
              <a:rPr lang="sv-SE" dirty="0" err="1"/>
              <a:t>reads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better</a:t>
            </a:r>
            <a:r>
              <a:rPr lang="sv-SE" dirty="0"/>
              <a:t> </a:t>
            </a:r>
            <a:r>
              <a:rPr lang="sv-SE" dirty="0" err="1"/>
              <a:t>mapping</a:t>
            </a:r>
            <a:r>
              <a:rPr lang="sv-SE" dirty="0"/>
              <a:t> to </a:t>
            </a:r>
            <a:r>
              <a:rPr lang="sv-SE" dirty="0" err="1"/>
              <a:t>corresponding</a:t>
            </a:r>
            <a:r>
              <a:rPr lang="sv-SE" dirty="0"/>
              <a:t> </a:t>
            </a:r>
            <a:r>
              <a:rPr lang="sv-SE" dirty="0" err="1"/>
              <a:t>genome</a:t>
            </a:r>
            <a:endParaRPr lang="sv-SE" dirty="0"/>
          </a:p>
          <a:p>
            <a:pPr lvl="1"/>
            <a:r>
              <a:rPr lang="sv-SE" dirty="0" err="1">
                <a:solidFill>
                  <a:srgbClr val="00B050"/>
                </a:solidFill>
              </a:rPr>
              <a:t>Disambiguate</a:t>
            </a:r>
            <a:r>
              <a:rPr lang="sv-SE" dirty="0"/>
              <a:t> </a:t>
            </a:r>
          </a:p>
          <a:p>
            <a:pPr lvl="1"/>
            <a:r>
              <a:rPr lang="sv-SE" dirty="0" err="1">
                <a:solidFill>
                  <a:srgbClr val="FF0000"/>
                </a:solidFill>
              </a:rPr>
              <a:t>XenofilteR</a:t>
            </a:r>
            <a:endParaRPr lang="sv-SE" dirty="0"/>
          </a:p>
          <a:p>
            <a:r>
              <a:rPr lang="sv-SE" dirty="0"/>
              <a:t>QC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mapping</a:t>
            </a:r>
            <a:endParaRPr lang="sv-SE" dirty="0"/>
          </a:p>
          <a:p>
            <a:pPr lvl="1"/>
            <a:r>
              <a:rPr lang="sv-SE" dirty="0" err="1"/>
              <a:t>QoRTs</a:t>
            </a:r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B74DA2B-F075-A849-8865-53D998461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Analysis</a:t>
            </a:r>
            <a:r>
              <a:rPr lang="sv-SE" dirty="0"/>
              <a:t> </a:t>
            </a:r>
            <a:r>
              <a:rPr lang="sv-SE" dirty="0" err="1"/>
              <a:t>outline</a:t>
            </a:r>
            <a:endParaRPr lang="en-S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23CF08-D703-0645-B6A8-F3449B97D31A}"/>
              </a:ext>
            </a:extLst>
          </p:cNvPr>
          <p:cNvSpPr/>
          <p:nvPr/>
        </p:nvSpPr>
        <p:spPr>
          <a:xfrm>
            <a:off x="0" y="-419244"/>
            <a:ext cx="1219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sz="1200" b="1" dirty="0">
                <a:latin typeface="Arial" panose="020B0604020202020204" pitchFamily="34" charset="0"/>
                <a:cs typeface="Arial" panose="020B0604020202020204" pitchFamily="34" charset="0"/>
              </a:rPr>
              <a:t>Adding color to something? </a:t>
            </a:r>
            <a:r>
              <a:rPr lang="en-SE" sz="1200" dirty="0">
                <a:latin typeface="Arial" panose="020B0604020202020204" pitchFamily="34" charset="0"/>
                <a:cs typeface="Arial" panose="020B0604020202020204" pitchFamily="34" charset="0"/>
              </a:rPr>
              <a:t>The SciLifeLab brand colors are included in this templates’ “Theme colours”, found at the top row when opening the colour palette.</a:t>
            </a:r>
          </a:p>
        </p:txBody>
      </p:sp>
    </p:spTree>
    <p:extLst>
      <p:ext uri="{BB962C8B-B14F-4D97-AF65-F5344CB8AC3E}">
        <p14:creationId xmlns:p14="http://schemas.microsoft.com/office/powerpoint/2010/main" val="2830747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08ECC7-EEB0-FD4B-9B69-94DD4327E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STAR </a:t>
            </a:r>
            <a:r>
              <a:rPr lang="sv-SE" dirty="0">
                <a:sym typeface="Wingdings" pitchFamily="2" charset="2"/>
              </a:rPr>
              <a:t> </a:t>
            </a:r>
            <a:r>
              <a:rPr lang="sv-SE" dirty="0" err="1">
                <a:sym typeface="Wingdings" pitchFamily="2" charset="2"/>
              </a:rPr>
              <a:t>Disambiguate</a:t>
            </a:r>
            <a:r>
              <a:rPr lang="sv-SE" dirty="0">
                <a:sym typeface="Wingdings" pitchFamily="2" charset="2"/>
              </a:rPr>
              <a:t>  </a:t>
            </a:r>
            <a:r>
              <a:rPr lang="sv-SE" dirty="0" err="1">
                <a:sym typeface="Wingdings" pitchFamily="2" charset="2"/>
              </a:rPr>
              <a:t>QoRTs</a:t>
            </a:r>
            <a:endParaRPr lang="sv-SE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1587D2A-B5D6-9F49-A805-7C20C7C4E0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9683" y="1487488"/>
            <a:ext cx="6252633" cy="4689475"/>
          </a:xfrm>
        </p:spPr>
      </p:pic>
    </p:spTree>
    <p:extLst>
      <p:ext uri="{BB962C8B-B14F-4D97-AF65-F5344CB8AC3E}">
        <p14:creationId xmlns:p14="http://schemas.microsoft.com/office/powerpoint/2010/main" val="306927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D2A24F-710F-5342-B39C-BDB0D50ED9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8032" y="1547478"/>
            <a:ext cx="7080695" cy="531052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008ECC7-EEB0-FD4B-9B69-94DD4327E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GSNAP </a:t>
            </a:r>
            <a:r>
              <a:rPr lang="sv-SE" dirty="0">
                <a:sym typeface="Wingdings" pitchFamily="2" charset="2"/>
              </a:rPr>
              <a:t> </a:t>
            </a:r>
            <a:r>
              <a:rPr lang="sv-SE" dirty="0" err="1">
                <a:sym typeface="Wingdings" pitchFamily="2" charset="2"/>
              </a:rPr>
              <a:t>Disambiguate</a:t>
            </a:r>
            <a:r>
              <a:rPr lang="sv-SE" dirty="0">
                <a:sym typeface="Wingdings" pitchFamily="2" charset="2"/>
              </a:rPr>
              <a:t>  </a:t>
            </a:r>
            <a:r>
              <a:rPr lang="sv-SE" dirty="0" err="1">
                <a:sym typeface="Wingdings" pitchFamily="2" charset="2"/>
              </a:rPr>
              <a:t>QoRTs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116233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0B2E66-2500-F643-8725-75860C02E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9683" y="1487488"/>
            <a:ext cx="6252633" cy="46894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947180B-30E8-C648-91F1-750E3280B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solidFill>
                  <a:srgbClr val="FF0000"/>
                </a:solidFill>
              </a:rPr>
              <a:t>GSNAP </a:t>
            </a:r>
            <a:r>
              <a:rPr lang="sv-SE" dirty="0">
                <a:solidFill>
                  <a:srgbClr val="FF0000"/>
                </a:solidFill>
                <a:sym typeface="Wingdings" pitchFamily="2" charset="2"/>
              </a:rPr>
              <a:t> </a:t>
            </a:r>
            <a:r>
              <a:rPr lang="sv-SE" dirty="0" err="1">
                <a:solidFill>
                  <a:srgbClr val="FF0000"/>
                </a:solidFill>
                <a:sym typeface="Wingdings" pitchFamily="2" charset="2"/>
              </a:rPr>
              <a:t>XenofiltR</a:t>
            </a:r>
            <a:r>
              <a:rPr lang="sv-SE" dirty="0">
                <a:solidFill>
                  <a:srgbClr val="FF0000"/>
                </a:solidFill>
                <a:sym typeface="Wingdings" pitchFamily="2" charset="2"/>
              </a:rPr>
              <a:t>  </a:t>
            </a:r>
            <a:r>
              <a:rPr lang="sv-SE" dirty="0" err="1">
                <a:solidFill>
                  <a:srgbClr val="FF0000"/>
                </a:solidFill>
                <a:sym typeface="Wingdings" pitchFamily="2" charset="2"/>
              </a:rPr>
              <a:t>QoRTs</a:t>
            </a:r>
            <a:endParaRPr lang="sv-S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686029"/>
      </p:ext>
    </p:extLst>
  </p:cSld>
  <p:clrMapOvr>
    <a:masterClrMapping/>
  </p:clrMapOvr>
</p:sld>
</file>

<file path=ppt/theme/theme1.xml><?xml version="1.0" encoding="utf-8"?>
<a:theme xmlns:a="http://schemas.openxmlformats.org/drawingml/2006/main" name="SciLifeLab PPT_light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A7C947"/>
      </a:accent1>
      <a:accent2>
        <a:srgbClr val="045C64"/>
      </a:accent2>
      <a:accent3>
        <a:srgbClr val="4C979F"/>
      </a:accent3>
      <a:accent4>
        <a:srgbClr val="491F53"/>
      </a:accent4>
      <a:accent5>
        <a:srgbClr val="E5E5E5"/>
      </a:accent5>
      <a:accent6>
        <a:srgbClr val="A6A6A6"/>
      </a:accent6>
      <a:hlink>
        <a:srgbClr val="045B63"/>
      </a:hlink>
      <a:folHlink>
        <a:srgbClr val="045C6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ciLifeLab PPT_dark">
  <a:themeElements>
    <a:clrScheme name="SciLifeLab Color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A7C947"/>
      </a:accent1>
      <a:accent2>
        <a:srgbClr val="045C64"/>
      </a:accent2>
      <a:accent3>
        <a:srgbClr val="4C979F"/>
      </a:accent3>
      <a:accent4>
        <a:srgbClr val="491F53"/>
      </a:accent4>
      <a:accent5>
        <a:srgbClr val="E5E5E5"/>
      </a:accent5>
      <a:accent6>
        <a:srgbClr val="A6A6A6"/>
      </a:accent6>
      <a:hlink>
        <a:srgbClr val="045B63"/>
      </a:hlink>
      <a:folHlink>
        <a:srgbClr val="045C6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11837</TotalTime>
  <Words>528</Words>
  <Application>Microsoft Macintosh PowerPoint</Application>
  <PresentationFormat>Bredbild</PresentationFormat>
  <Paragraphs>102</Paragraphs>
  <Slides>21</Slides>
  <Notes>1</Notes>
  <HiddenSlides>0</HiddenSlides>
  <MMClips>0</MMClips>
  <ScaleCrop>false</ScaleCrop>
  <HeadingPairs>
    <vt:vector size="6" baseType="variant">
      <vt:variant>
        <vt:lpstr>Använt teckensnitt</vt:lpstr>
      </vt:variant>
      <vt:variant>
        <vt:i4>2</vt:i4>
      </vt:variant>
      <vt:variant>
        <vt:lpstr>Tema</vt:lpstr>
      </vt:variant>
      <vt:variant>
        <vt:i4>2</vt:i4>
      </vt:variant>
      <vt:variant>
        <vt:lpstr>Bildrubriker</vt:lpstr>
      </vt:variant>
      <vt:variant>
        <vt:i4>21</vt:i4>
      </vt:variant>
    </vt:vector>
  </HeadingPairs>
  <TitlesOfParts>
    <vt:vector size="25" baseType="lpstr">
      <vt:lpstr>Arial</vt:lpstr>
      <vt:lpstr>Calibri</vt:lpstr>
      <vt:lpstr>SciLifeLab PPT_light</vt:lpstr>
      <vt:lpstr>SciLifeLab PPT_dark</vt:lpstr>
      <vt:lpstr>AM_Fungi genome annotation</vt:lpstr>
      <vt:lpstr>BUSCO: fungi_obd10</vt:lpstr>
      <vt:lpstr>RNA_Seq data</vt:lpstr>
      <vt:lpstr>Assembly</vt:lpstr>
      <vt:lpstr>Analysis outline</vt:lpstr>
      <vt:lpstr>Analysis outline</vt:lpstr>
      <vt:lpstr>STAR  Disambiguate  QoRTs</vt:lpstr>
      <vt:lpstr>GSNAP  Disambiguate  QoRTs</vt:lpstr>
      <vt:lpstr>GSNAP  XenofiltR  QoRTs</vt:lpstr>
      <vt:lpstr>Examples</vt:lpstr>
      <vt:lpstr>PowerPoint-presentation</vt:lpstr>
      <vt:lpstr>Comparison of transcroptome assembly with syn/nonsyn mutation</vt:lpstr>
      <vt:lpstr>Assembly_1</vt:lpstr>
      <vt:lpstr>Workflow</vt:lpstr>
      <vt:lpstr>GSNAP  XenofilteR  QoRTs</vt:lpstr>
      <vt:lpstr>GSNAP  XenofilteR  QoRTs</vt:lpstr>
      <vt:lpstr>Transcriptome assembly</vt:lpstr>
      <vt:lpstr>Expression analysis</vt:lpstr>
      <vt:lpstr>Expression analysis</vt:lpstr>
      <vt:lpstr>Expression analysis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Karin Nedler</dc:creator>
  <cp:lastModifiedBy>Microsoft Office User</cp:lastModifiedBy>
  <cp:revision>261</cp:revision>
  <dcterms:created xsi:type="dcterms:W3CDTF">2020-04-23T10:16:21Z</dcterms:created>
  <dcterms:modified xsi:type="dcterms:W3CDTF">2021-02-24T10:48:23Z</dcterms:modified>
</cp:coreProperties>
</file>